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83" r:id="rId9"/>
    <p:sldId id="291" r:id="rId10"/>
    <p:sldId id="279" r:id="rId11"/>
    <p:sldId id="272" r:id="rId12"/>
    <p:sldId id="266" r:id="rId13"/>
    <p:sldId id="273" r:id="rId14"/>
    <p:sldId id="280" r:id="rId15"/>
    <p:sldId id="274" r:id="rId16"/>
    <p:sldId id="281" r:id="rId17"/>
    <p:sldId id="276" r:id="rId18"/>
    <p:sldId id="261" r:id="rId19"/>
    <p:sldId id="277" r:id="rId20"/>
    <p:sldId id="285" r:id="rId21"/>
    <p:sldId id="286" r:id="rId22"/>
    <p:sldId id="284" r:id="rId23"/>
    <p:sldId id="262" r:id="rId24"/>
    <p:sldId id="287" r:id="rId25"/>
    <p:sldId id="288" r:id="rId26"/>
    <p:sldId id="290" r:id="rId27"/>
    <p:sldId id="28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41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89" d="100"/>
          <a:sy n="89" d="100"/>
        </p:scale>
        <p:origin x="326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53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08AC1C-86D2-4581-8964-20A6E88BD47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0E0EE80-2834-4AA9-ABA2-74FB8C9CBD26}">
      <dgm:prSet/>
      <dgm:spPr/>
      <dgm:t>
        <a:bodyPr/>
        <a:lstStyle/>
        <a:p>
          <a:pPr rtl="0"/>
          <a:r>
            <a:rPr lang="en-US" dirty="0" smtClean="0"/>
            <a:t>1. Data Structure to store the Matrix : Hash Map Set with key value pair as Integer (</a:t>
          </a:r>
          <a:r>
            <a:rPr lang="en-US" dirty="0" err="1" smtClean="0"/>
            <a:t>userid</a:t>
          </a:r>
          <a:r>
            <a:rPr lang="en-US" dirty="0" smtClean="0"/>
            <a:t>) and List of Integers (Papers read by that user).</a:t>
          </a:r>
          <a:endParaRPr lang="en-IN" dirty="0"/>
        </a:p>
      </dgm:t>
    </dgm:pt>
    <dgm:pt modelId="{0702CD09-481A-4AD9-9967-1EADD5E8A361}" type="parTrans" cxnId="{3D8A0CFD-AEB5-41CE-B26E-0C78B7B278DB}">
      <dgm:prSet/>
      <dgm:spPr/>
      <dgm:t>
        <a:bodyPr/>
        <a:lstStyle/>
        <a:p>
          <a:endParaRPr lang="en-IN"/>
        </a:p>
      </dgm:t>
    </dgm:pt>
    <dgm:pt modelId="{EE796E91-96D8-454A-89A9-0FC1C8437AE1}" type="sibTrans" cxnId="{3D8A0CFD-AEB5-41CE-B26E-0C78B7B278DB}">
      <dgm:prSet/>
      <dgm:spPr/>
      <dgm:t>
        <a:bodyPr/>
        <a:lstStyle/>
        <a:p>
          <a:endParaRPr lang="en-IN"/>
        </a:p>
      </dgm:t>
    </dgm:pt>
    <dgm:pt modelId="{E83CDC64-A255-454F-860D-71BD5127C078}" type="pres">
      <dgm:prSet presAssocID="{7008AC1C-86D2-4581-8964-20A6E88BD47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0B05F43C-74C3-41D8-BC84-46DF4A48B6B1}" type="pres">
      <dgm:prSet presAssocID="{70E0EE80-2834-4AA9-ABA2-74FB8C9CBD26}" presName="parentText" presStyleLbl="node1" presStyleIdx="0" presStyleCnt="1" custLinFactNeighborX="12031" custLinFactNeighborY="-45042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3D8A0CFD-AEB5-41CE-B26E-0C78B7B278DB}" srcId="{7008AC1C-86D2-4581-8964-20A6E88BD470}" destId="{70E0EE80-2834-4AA9-ABA2-74FB8C9CBD26}" srcOrd="0" destOrd="0" parTransId="{0702CD09-481A-4AD9-9967-1EADD5E8A361}" sibTransId="{EE796E91-96D8-454A-89A9-0FC1C8437AE1}"/>
    <dgm:cxn modelId="{EE610403-661F-4F77-9272-B6ACD1E2461C}" type="presOf" srcId="{7008AC1C-86D2-4581-8964-20A6E88BD470}" destId="{E83CDC64-A255-454F-860D-71BD5127C078}" srcOrd="0" destOrd="0" presId="urn:microsoft.com/office/officeart/2005/8/layout/vList2"/>
    <dgm:cxn modelId="{CAAE071D-3DDE-4C5E-890F-56A4245D8AC5}" type="presOf" srcId="{70E0EE80-2834-4AA9-ABA2-74FB8C9CBD26}" destId="{0B05F43C-74C3-41D8-BC84-46DF4A48B6B1}" srcOrd="0" destOrd="0" presId="urn:microsoft.com/office/officeart/2005/8/layout/vList2"/>
    <dgm:cxn modelId="{84AA2343-EF32-4CD8-8F9B-8E8C1FEB9DB4}" type="presParOf" srcId="{E83CDC64-A255-454F-860D-71BD5127C078}" destId="{0B05F43C-74C3-41D8-BC84-46DF4A48B6B1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008AC1C-86D2-4581-8964-20A6E88BD47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0E0EE80-2834-4AA9-ABA2-74FB8C9CBD26}">
      <dgm:prSet/>
      <dgm:spPr/>
      <dgm:t>
        <a:bodyPr/>
        <a:lstStyle/>
        <a:p>
          <a:pPr rtl="0"/>
          <a:r>
            <a:rPr lang="en-US" dirty="0" smtClean="0"/>
            <a:t>1. Collaborative Filtering:</a:t>
          </a:r>
          <a:endParaRPr lang="en-IN" dirty="0"/>
        </a:p>
      </dgm:t>
    </dgm:pt>
    <dgm:pt modelId="{0702CD09-481A-4AD9-9967-1EADD5E8A361}" type="parTrans" cxnId="{3D8A0CFD-AEB5-41CE-B26E-0C78B7B278DB}">
      <dgm:prSet/>
      <dgm:spPr/>
      <dgm:t>
        <a:bodyPr/>
        <a:lstStyle/>
        <a:p>
          <a:endParaRPr lang="en-IN"/>
        </a:p>
      </dgm:t>
    </dgm:pt>
    <dgm:pt modelId="{EE796E91-96D8-454A-89A9-0FC1C8437AE1}" type="sibTrans" cxnId="{3D8A0CFD-AEB5-41CE-B26E-0C78B7B278DB}">
      <dgm:prSet/>
      <dgm:spPr/>
      <dgm:t>
        <a:bodyPr/>
        <a:lstStyle/>
        <a:p>
          <a:endParaRPr lang="en-IN"/>
        </a:p>
      </dgm:t>
    </dgm:pt>
    <dgm:pt modelId="{E83CDC64-A255-454F-860D-71BD5127C078}" type="pres">
      <dgm:prSet presAssocID="{7008AC1C-86D2-4581-8964-20A6E88BD47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0B05F43C-74C3-41D8-BC84-46DF4A48B6B1}" type="pres">
      <dgm:prSet presAssocID="{70E0EE80-2834-4AA9-ABA2-74FB8C9CBD26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F05CF390-8CC3-4E67-863C-CEB8A43FCAC6}" type="presOf" srcId="{7008AC1C-86D2-4581-8964-20A6E88BD470}" destId="{E83CDC64-A255-454F-860D-71BD5127C078}" srcOrd="0" destOrd="0" presId="urn:microsoft.com/office/officeart/2005/8/layout/vList2"/>
    <dgm:cxn modelId="{3D8A0CFD-AEB5-41CE-B26E-0C78B7B278DB}" srcId="{7008AC1C-86D2-4581-8964-20A6E88BD470}" destId="{70E0EE80-2834-4AA9-ABA2-74FB8C9CBD26}" srcOrd="0" destOrd="0" parTransId="{0702CD09-481A-4AD9-9967-1EADD5E8A361}" sibTransId="{EE796E91-96D8-454A-89A9-0FC1C8437AE1}"/>
    <dgm:cxn modelId="{8AD713A3-9638-42AE-93CB-CCB5D177736A}" type="presOf" srcId="{70E0EE80-2834-4AA9-ABA2-74FB8C9CBD26}" destId="{0B05F43C-74C3-41D8-BC84-46DF4A48B6B1}" srcOrd="0" destOrd="0" presId="urn:microsoft.com/office/officeart/2005/8/layout/vList2"/>
    <dgm:cxn modelId="{C5B641BA-D8CD-4277-A8D4-879F01477F42}" type="presParOf" srcId="{E83CDC64-A255-454F-860D-71BD5127C078}" destId="{0B05F43C-74C3-41D8-BC84-46DF4A48B6B1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CE8A36-CF5E-4DA8-B8DB-FD8114C638DD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2A4A583-C7F7-44B4-815E-36DBBC884DEF}">
      <dgm:prSet/>
      <dgm:spPr/>
      <dgm:t>
        <a:bodyPr/>
        <a:lstStyle/>
        <a:p>
          <a:pPr rtl="0"/>
          <a:endParaRPr lang="en-IN"/>
        </a:p>
      </dgm:t>
    </dgm:pt>
    <dgm:pt modelId="{3592B2A3-E381-4526-8AA2-D1F460A3EF7F}" type="parTrans" cxnId="{CC53D35A-426B-49E2-B7EE-090747B2087D}">
      <dgm:prSet/>
      <dgm:spPr/>
      <dgm:t>
        <a:bodyPr/>
        <a:lstStyle/>
        <a:p>
          <a:endParaRPr lang="en-IN"/>
        </a:p>
      </dgm:t>
    </dgm:pt>
    <dgm:pt modelId="{0C89E864-1DAF-4DF0-AA3D-55F67B002DD4}" type="sibTrans" cxnId="{CC53D35A-426B-49E2-B7EE-090747B2087D}">
      <dgm:prSet/>
      <dgm:spPr/>
      <dgm:t>
        <a:bodyPr/>
        <a:lstStyle/>
        <a:p>
          <a:endParaRPr lang="en-IN"/>
        </a:p>
      </dgm:t>
    </dgm:pt>
    <dgm:pt modelId="{A9A7FA85-770C-4E16-B95C-7E20474E39B3}">
      <dgm:prSet/>
      <dgm:spPr/>
      <dgm:t>
        <a:bodyPr/>
        <a:lstStyle/>
        <a:p>
          <a:pPr rtl="0"/>
          <a:r>
            <a:rPr lang="en-US" dirty="0" smtClean="0"/>
            <a:t>We first construct a matrix that maps whether a user U(</a:t>
          </a:r>
          <a:r>
            <a:rPr lang="en-US" dirty="0" err="1" smtClean="0"/>
            <a:t>i</a:t>
          </a:r>
          <a:r>
            <a:rPr lang="en-US" dirty="0" smtClean="0"/>
            <a:t>) has read a paper P(j)or not. If the user has, we mark Matrix(</a:t>
          </a:r>
          <a:r>
            <a:rPr lang="en-US" dirty="0" err="1" smtClean="0"/>
            <a:t>i</a:t>
          </a:r>
          <a:r>
            <a:rPr lang="en-US" dirty="0" smtClean="0"/>
            <a:t> , j)=1 else it is marked 0.</a:t>
          </a:r>
          <a:endParaRPr lang="en-IN" dirty="0"/>
        </a:p>
      </dgm:t>
    </dgm:pt>
    <dgm:pt modelId="{09CB9BFA-576D-4108-AC4C-0260405708C8}" type="parTrans" cxnId="{8A0BF7F3-FEE0-4AB9-98A6-AFC22E948E88}">
      <dgm:prSet/>
      <dgm:spPr/>
      <dgm:t>
        <a:bodyPr/>
        <a:lstStyle/>
        <a:p>
          <a:endParaRPr lang="en-IN"/>
        </a:p>
      </dgm:t>
    </dgm:pt>
    <dgm:pt modelId="{4113636B-6411-469A-AB85-3E06F8C0C25D}" type="sibTrans" cxnId="{8A0BF7F3-FEE0-4AB9-98A6-AFC22E948E88}">
      <dgm:prSet/>
      <dgm:spPr/>
      <dgm:t>
        <a:bodyPr/>
        <a:lstStyle/>
        <a:p>
          <a:endParaRPr lang="en-IN"/>
        </a:p>
      </dgm:t>
    </dgm:pt>
    <dgm:pt modelId="{941EDA37-2D0B-4873-906B-6E7DEB554DD2}" type="pres">
      <dgm:prSet presAssocID="{3BCE8A36-CF5E-4DA8-B8DB-FD8114C638D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B2901F40-D4BC-4B76-816B-CF4536519501}" type="pres">
      <dgm:prSet presAssocID="{A2A4A583-C7F7-44B4-815E-36DBBC884DEF}" presName="horFlow" presStyleCnt="0"/>
      <dgm:spPr/>
    </dgm:pt>
    <dgm:pt modelId="{5043812F-5780-43E7-BBBD-DAB17C6FDF45}" type="pres">
      <dgm:prSet presAssocID="{A2A4A583-C7F7-44B4-815E-36DBBC884DEF}" presName="bigChev" presStyleLbl="node1" presStyleIdx="0" presStyleCnt="1" custScaleX="37870"/>
      <dgm:spPr/>
      <dgm:t>
        <a:bodyPr/>
        <a:lstStyle/>
        <a:p>
          <a:endParaRPr lang="en-IN"/>
        </a:p>
      </dgm:t>
    </dgm:pt>
    <dgm:pt modelId="{87EE2FFC-FD6C-48F6-82CF-6705128C99AD}" type="pres">
      <dgm:prSet presAssocID="{09CB9BFA-576D-4108-AC4C-0260405708C8}" presName="parTrans" presStyleCnt="0"/>
      <dgm:spPr/>
    </dgm:pt>
    <dgm:pt modelId="{8FBA2BA5-E1EE-4159-89A6-FDE6D3BA30A0}" type="pres">
      <dgm:prSet presAssocID="{A9A7FA85-770C-4E16-B95C-7E20474E39B3}" presName="node" presStyleLbl="alignAccFollowNode1" presStyleIdx="0" presStyleCnt="1" custScaleX="396993" custScaleY="115313" custLinFactNeighborX="34881" custLinFactNeighborY="276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CC53D35A-426B-49E2-B7EE-090747B2087D}" srcId="{3BCE8A36-CF5E-4DA8-B8DB-FD8114C638DD}" destId="{A2A4A583-C7F7-44B4-815E-36DBBC884DEF}" srcOrd="0" destOrd="0" parTransId="{3592B2A3-E381-4526-8AA2-D1F460A3EF7F}" sibTransId="{0C89E864-1DAF-4DF0-AA3D-55F67B002DD4}"/>
    <dgm:cxn modelId="{564A3797-9B29-4B7F-A4B5-357F6A68C794}" type="presOf" srcId="{A2A4A583-C7F7-44B4-815E-36DBBC884DEF}" destId="{5043812F-5780-43E7-BBBD-DAB17C6FDF45}" srcOrd="0" destOrd="0" presId="urn:microsoft.com/office/officeart/2005/8/layout/lProcess3"/>
    <dgm:cxn modelId="{81516120-F61C-4BEB-AB26-3AAF2692BCA0}" type="presOf" srcId="{A9A7FA85-770C-4E16-B95C-7E20474E39B3}" destId="{8FBA2BA5-E1EE-4159-89A6-FDE6D3BA30A0}" srcOrd="0" destOrd="0" presId="urn:microsoft.com/office/officeart/2005/8/layout/lProcess3"/>
    <dgm:cxn modelId="{8A0BF7F3-FEE0-4AB9-98A6-AFC22E948E88}" srcId="{A2A4A583-C7F7-44B4-815E-36DBBC884DEF}" destId="{A9A7FA85-770C-4E16-B95C-7E20474E39B3}" srcOrd="0" destOrd="0" parTransId="{09CB9BFA-576D-4108-AC4C-0260405708C8}" sibTransId="{4113636B-6411-469A-AB85-3E06F8C0C25D}"/>
    <dgm:cxn modelId="{6B9452B8-20E1-4252-92D3-788F9971446F}" type="presOf" srcId="{3BCE8A36-CF5E-4DA8-B8DB-FD8114C638DD}" destId="{941EDA37-2D0B-4873-906B-6E7DEB554DD2}" srcOrd="0" destOrd="0" presId="urn:microsoft.com/office/officeart/2005/8/layout/lProcess3"/>
    <dgm:cxn modelId="{D8E49015-0E52-4221-9B60-BBB935135DA1}" type="presParOf" srcId="{941EDA37-2D0B-4873-906B-6E7DEB554DD2}" destId="{B2901F40-D4BC-4B76-816B-CF4536519501}" srcOrd="0" destOrd="0" presId="urn:microsoft.com/office/officeart/2005/8/layout/lProcess3"/>
    <dgm:cxn modelId="{07724457-C8C6-4432-A50E-68BC1690C91B}" type="presParOf" srcId="{B2901F40-D4BC-4B76-816B-CF4536519501}" destId="{5043812F-5780-43E7-BBBD-DAB17C6FDF45}" srcOrd="0" destOrd="0" presId="urn:microsoft.com/office/officeart/2005/8/layout/lProcess3"/>
    <dgm:cxn modelId="{5ACC7377-3A95-4EAD-AC13-629BD1453E25}" type="presParOf" srcId="{B2901F40-D4BC-4B76-816B-CF4536519501}" destId="{87EE2FFC-FD6C-48F6-82CF-6705128C99AD}" srcOrd="1" destOrd="0" presId="urn:microsoft.com/office/officeart/2005/8/layout/lProcess3"/>
    <dgm:cxn modelId="{670A03E6-7402-447F-9A1B-EC85B492FF9C}" type="presParOf" srcId="{B2901F40-D4BC-4B76-816B-CF4536519501}" destId="{8FBA2BA5-E1EE-4159-89A6-FDE6D3BA30A0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BCE8A36-CF5E-4DA8-B8DB-FD8114C638DD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2A4A583-C7F7-44B4-815E-36DBBC884DEF}">
      <dgm:prSet/>
      <dgm:spPr/>
      <dgm:t>
        <a:bodyPr/>
        <a:lstStyle/>
        <a:p>
          <a:pPr rtl="0"/>
          <a:endParaRPr lang="en-IN"/>
        </a:p>
      </dgm:t>
    </dgm:pt>
    <dgm:pt modelId="{3592B2A3-E381-4526-8AA2-D1F460A3EF7F}" type="parTrans" cxnId="{CC53D35A-426B-49E2-B7EE-090747B2087D}">
      <dgm:prSet/>
      <dgm:spPr/>
      <dgm:t>
        <a:bodyPr/>
        <a:lstStyle/>
        <a:p>
          <a:endParaRPr lang="en-IN"/>
        </a:p>
      </dgm:t>
    </dgm:pt>
    <dgm:pt modelId="{0C89E864-1DAF-4DF0-AA3D-55F67B002DD4}" type="sibTrans" cxnId="{CC53D35A-426B-49E2-B7EE-090747B2087D}">
      <dgm:prSet/>
      <dgm:spPr/>
      <dgm:t>
        <a:bodyPr/>
        <a:lstStyle/>
        <a:p>
          <a:endParaRPr lang="en-IN"/>
        </a:p>
      </dgm:t>
    </dgm:pt>
    <dgm:pt modelId="{A9A7FA85-770C-4E16-B95C-7E20474E39B3}">
      <dgm:prSet/>
      <dgm:spPr/>
      <dgm:t>
        <a:bodyPr/>
        <a:lstStyle/>
        <a:p>
          <a:pPr rtl="0"/>
          <a:r>
            <a:rPr lang="en-US" dirty="0" smtClean="0"/>
            <a:t>The first step generates a sparse matrix that consumes a lot of memory, so we need to create subspace matrix. </a:t>
          </a:r>
          <a:endParaRPr lang="en-IN" dirty="0"/>
        </a:p>
      </dgm:t>
    </dgm:pt>
    <dgm:pt modelId="{09CB9BFA-576D-4108-AC4C-0260405708C8}" type="parTrans" cxnId="{8A0BF7F3-FEE0-4AB9-98A6-AFC22E948E88}">
      <dgm:prSet/>
      <dgm:spPr/>
      <dgm:t>
        <a:bodyPr/>
        <a:lstStyle/>
        <a:p>
          <a:endParaRPr lang="en-IN"/>
        </a:p>
      </dgm:t>
    </dgm:pt>
    <dgm:pt modelId="{4113636B-6411-469A-AB85-3E06F8C0C25D}" type="sibTrans" cxnId="{8A0BF7F3-FEE0-4AB9-98A6-AFC22E948E88}">
      <dgm:prSet/>
      <dgm:spPr/>
      <dgm:t>
        <a:bodyPr/>
        <a:lstStyle/>
        <a:p>
          <a:endParaRPr lang="en-IN"/>
        </a:p>
      </dgm:t>
    </dgm:pt>
    <dgm:pt modelId="{941EDA37-2D0B-4873-906B-6E7DEB554DD2}" type="pres">
      <dgm:prSet presAssocID="{3BCE8A36-CF5E-4DA8-B8DB-FD8114C638D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B2901F40-D4BC-4B76-816B-CF4536519501}" type="pres">
      <dgm:prSet presAssocID="{A2A4A583-C7F7-44B4-815E-36DBBC884DEF}" presName="horFlow" presStyleCnt="0"/>
      <dgm:spPr/>
    </dgm:pt>
    <dgm:pt modelId="{5043812F-5780-43E7-BBBD-DAB17C6FDF45}" type="pres">
      <dgm:prSet presAssocID="{A2A4A583-C7F7-44B4-815E-36DBBC884DEF}" presName="bigChev" presStyleLbl="node1" presStyleIdx="0" presStyleCnt="1" custScaleX="34134" custLinFactNeighborX="43180"/>
      <dgm:spPr/>
      <dgm:t>
        <a:bodyPr/>
        <a:lstStyle/>
        <a:p>
          <a:endParaRPr lang="en-IN"/>
        </a:p>
      </dgm:t>
    </dgm:pt>
    <dgm:pt modelId="{87EE2FFC-FD6C-48F6-82CF-6705128C99AD}" type="pres">
      <dgm:prSet presAssocID="{09CB9BFA-576D-4108-AC4C-0260405708C8}" presName="parTrans" presStyleCnt="0"/>
      <dgm:spPr/>
    </dgm:pt>
    <dgm:pt modelId="{8FBA2BA5-E1EE-4159-89A6-FDE6D3BA30A0}" type="pres">
      <dgm:prSet presAssocID="{A9A7FA85-770C-4E16-B95C-7E20474E39B3}" presName="node" presStyleLbl="alignAccFollowNode1" presStyleIdx="0" presStyleCnt="1" custScaleX="427341" custScaleY="115292" custLinFactNeighborX="87492" custLinFactNeighborY="-98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CC53D35A-426B-49E2-B7EE-090747B2087D}" srcId="{3BCE8A36-CF5E-4DA8-B8DB-FD8114C638DD}" destId="{A2A4A583-C7F7-44B4-815E-36DBBC884DEF}" srcOrd="0" destOrd="0" parTransId="{3592B2A3-E381-4526-8AA2-D1F460A3EF7F}" sibTransId="{0C89E864-1DAF-4DF0-AA3D-55F67B002DD4}"/>
    <dgm:cxn modelId="{F7CE83AA-729A-49DF-9561-3DDD8C7DDDE5}" type="presOf" srcId="{3BCE8A36-CF5E-4DA8-B8DB-FD8114C638DD}" destId="{941EDA37-2D0B-4873-906B-6E7DEB554DD2}" srcOrd="0" destOrd="0" presId="urn:microsoft.com/office/officeart/2005/8/layout/lProcess3"/>
    <dgm:cxn modelId="{302F6381-95AC-475E-9998-8418D4D209A7}" type="presOf" srcId="{A9A7FA85-770C-4E16-B95C-7E20474E39B3}" destId="{8FBA2BA5-E1EE-4159-89A6-FDE6D3BA30A0}" srcOrd="0" destOrd="0" presId="urn:microsoft.com/office/officeart/2005/8/layout/lProcess3"/>
    <dgm:cxn modelId="{A8F379E7-E422-489C-86A2-B04ABE52823C}" type="presOf" srcId="{A2A4A583-C7F7-44B4-815E-36DBBC884DEF}" destId="{5043812F-5780-43E7-BBBD-DAB17C6FDF45}" srcOrd="0" destOrd="0" presId="urn:microsoft.com/office/officeart/2005/8/layout/lProcess3"/>
    <dgm:cxn modelId="{8A0BF7F3-FEE0-4AB9-98A6-AFC22E948E88}" srcId="{A2A4A583-C7F7-44B4-815E-36DBBC884DEF}" destId="{A9A7FA85-770C-4E16-B95C-7E20474E39B3}" srcOrd="0" destOrd="0" parTransId="{09CB9BFA-576D-4108-AC4C-0260405708C8}" sibTransId="{4113636B-6411-469A-AB85-3E06F8C0C25D}"/>
    <dgm:cxn modelId="{D88148AC-3938-40F8-84F0-51D7C18D0F0B}" type="presParOf" srcId="{941EDA37-2D0B-4873-906B-6E7DEB554DD2}" destId="{B2901F40-D4BC-4B76-816B-CF4536519501}" srcOrd="0" destOrd="0" presId="urn:microsoft.com/office/officeart/2005/8/layout/lProcess3"/>
    <dgm:cxn modelId="{2F6B9058-C701-4943-8AE0-BA5FBDDDFE37}" type="presParOf" srcId="{B2901F40-D4BC-4B76-816B-CF4536519501}" destId="{5043812F-5780-43E7-BBBD-DAB17C6FDF45}" srcOrd="0" destOrd="0" presId="urn:microsoft.com/office/officeart/2005/8/layout/lProcess3"/>
    <dgm:cxn modelId="{CA59D5D7-28E8-4048-9274-043DBA8A36FB}" type="presParOf" srcId="{B2901F40-D4BC-4B76-816B-CF4536519501}" destId="{87EE2FFC-FD6C-48F6-82CF-6705128C99AD}" srcOrd="1" destOrd="0" presId="urn:microsoft.com/office/officeart/2005/8/layout/lProcess3"/>
    <dgm:cxn modelId="{5C3D25AE-AE2B-409F-8524-4256F70ECA9B}" type="presParOf" srcId="{B2901F40-D4BC-4B76-816B-CF4536519501}" destId="{8FBA2BA5-E1EE-4159-89A6-FDE6D3BA30A0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BCE8A36-CF5E-4DA8-B8DB-FD8114C638DD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2A4A583-C7F7-44B4-815E-36DBBC884DEF}">
      <dgm:prSet/>
      <dgm:spPr/>
      <dgm:t>
        <a:bodyPr/>
        <a:lstStyle/>
        <a:p>
          <a:pPr rtl="0"/>
          <a:endParaRPr lang="en-IN"/>
        </a:p>
      </dgm:t>
    </dgm:pt>
    <dgm:pt modelId="{3592B2A3-E381-4526-8AA2-D1F460A3EF7F}" type="parTrans" cxnId="{CC53D35A-426B-49E2-B7EE-090747B2087D}">
      <dgm:prSet/>
      <dgm:spPr/>
      <dgm:t>
        <a:bodyPr/>
        <a:lstStyle/>
        <a:p>
          <a:endParaRPr lang="en-IN"/>
        </a:p>
      </dgm:t>
    </dgm:pt>
    <dgm:pt modelId="{0C89E864-1DAF-4DF0-AA3D-55F67B002DD4}" type="sibTrans" cxnId="{CC53D35A-426B-49E2-B7EE-090747B2087D}">
      <dgm:prSet/>
      <dgm:spPr/>
      <dgm:t>
        <a:bodyPr/>
        <a:lstStyle/>
        <a:p>
          <a:endParaRPr lang="en-IN"/>
        </a:p>
      </dgm:t>
    </dgm:pt>
    <dgm:pt modelId="{A9A7FA85-770C-4E16-B95C-7E20474E39B3}">
      <dgm:prSet custT="1"/>
      <dgm:spPr/>
      <dgm:t>
        <a:bodyPr/>
        <a:lstStyle/>
        <a:p>
          <a:pPr rtl="0"/>
          <a:endParaRPr lang="en-US" sz="2600" dirty="0" smtClean="0"/>
        </a:p>
        <a:p>
          <a:pPr rtl="0"/>
          <a:r>
            <a:rPr lang="en-US" sz="2600" dirty="0" smtClean="0"/>
            <a:t>For that, we create clusters where for each user we store only those paper ID’s that the user has read, thus saving a lot of space.</a:t>
          </a:r>
          <a:endParaRPr lang="en-IN" sz="2600" dirty="0" smtClean="0"/>
        </a:p>
        <a:p>
          <a:pPr rtl="0"/>
          <a:endParaRPr lang="en-IN" sz="1600" dirty="0"/>
        </a:p>
      </dgm:t>
    </dgm:pt>
    <dgm:pt modelId="{09CB9BFA-576D-4108-AC4C-0260405708C8}" type="parTrans" cxnId="{8A0BF7F3-FEE0-4AB9-98A6-AFC22E948E88}">
      <dgm:prSet/>
      <dgm:spPr/>
      <dgm:t>
        <a:bodyPr/>
        <a:lstStyle/>
        <a:p>
          <a:endParaRPr lang="en-IN"/>
        </a:p>
      </dgm:t>
    </dgm:pt>
    <dgm:pt modelId="{4113636B-6411-469A-AB85-3E06F8C0C25D}" type="sibTrans" cxnId="{8A0BF7F3-FEE0-4AB9-98A6-AFC22E948E88}">
      <dgm:prSet/>
      <dgm:spPr/>
      <dgm:t>
        <a:bodyPr/>
        <a:lstStyle/>
        <a:p>
          <a:endParaRPr lang="en-IN"/>
        </a:p>
      </dgm:t>
    </dgm:pt>
    <dgm:pt modelId="{941EDA37-2D0B-4873-906B-6E7DEB554DD2}" type="pres">
      <dgm:prSet presAssocID="{3BCE8A36-CF5E-4DA8-B8DB-FD8114C638D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B2901F40-D4BC-4B76-816B-CF4536519501}" type="pres">
      <dgm:prSet presAssocID="{A2A4A583-C7F7-44B4-815E-36DBBC884DEF}" presName="horFlow" presStyleCnt="0"/>
      <dgm:spPr/>
    </dgm:pt>
    <dgm:pt modelId="{5043812F-5780-43E7-BBBD-DAB17C6FDF45}" type="pres">
      <dgm:prSet presAssocID="{A2A4A583-C7F7-44B4-815E-36DBBC884DEF}" presName="bigChev" presStyleLbl="node1" presStyleIdx="0" presStyleCnt="1" custScaleX="37335"/>
      <dgm:spPr/>
      <dgm:t>
        <a:bodyPr/>
        <a:lstStyle/>
        <a:p>
          <a:endParaRPr lang="en-IN"/>
        </a:p>
      </dgm:t>
    </dgm:pt>
    <dgm:pt modelId="{87EE2FFC-FD6C-48F6-82CF-6705128C99AD}" type="pres">
      <dgm:prSet presAssocID="{09CB9BFA-576D-4108-AC4C-0260405708C8}" presName="parTrans" presStyleCnt="0"/>
      <dgm:spPr/>
    </dgm:pt>
    <dgm:pt modelId="{8FBA2BA5-E1EE-4159-89A6-FDE6D3BA30A0}" type="pres">
      <dgm:prSet presAssocID="{A9A7FA85-770C-4E16-B95C-7E20474E39B3}" presName="node" presStyleLbl="alignAccFollowNode1" presStyleIdx="0" presStyleCnt="1" custScaleX="444093" custScaleY="118125" custLinFactNeighborX="49084" custLinFactNeighborY="-121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55CB511A-257A-4A7C-8FAD-B58FFB985057}" type="presOf" srcId="{A2A4A583-C7F7-44B4-815E-36DBBC884DEF}" destId="{5043812F-5780-43E7-BBBD-DAB17C6FDF45}" srcOrd="0" destOrd="0" presId="urn:microsoft.com/office/officeart/2005/8/layout/lProcess3"/>
    <dgm:cxn modelId="{58C31CBC-D590-44D6-9E09-445BF78B6F61}" type="presOf" srcId="{A9A7FA85-770C-4E16-B95C-7E20474E39B3}" destId="{8FBA2BA5-E1EE-4159-89A6-FDE6D3BA30A0}" srcOrd="0" destOrd="0" presId="urn:microsoft.com/office/officeart/2005/8/layout/lProcess3"/>
    <dgm:cxn modelId="{CC53D35A-426B-49E2-B7EE-090747B2087D}" srcId="{3BCE8A36-CF5E-4DA8-B8DB-FD8114C638DD}" destId="{A2A4A583-C7F7-44B4-815E-36DBBC884DEF}" srcOrd="0" destOrd="0" parTransId="{3592B2A3-E381-4526-8AA2-D1F460A3EF7F}" sibTransId="{0C89E864-1DAF-4DF0-AA3D-55F67B002DD4}"/>
    <dgm:cxn modelId="{8A0BF7F3-FEE0-4AB9-98A6-AFC22E948E88}" srcId="{A2A4A583-C7F7-44B4-815E-36DBBC884DEF}" destId="{A9A7FA85-770C-4E16-B95C-7E20474E39B3}" srcOrd="0" destOrd="0" parTransId="{09CB9BFA-576D-4108-AC4C-0260405708C8}" sibTransId="{4113636B-6411-469A-AB85-3E06F8C0C25D}"/>
    <dgm:cxn modelId="{0D09E987-0EA2-4E7D-9076-7F53E3323B1A}" type="presOf" srcId="{3BCE8A36-CF5E-4DA8-B8DB-FD8114C638DD}" destId="{941EDA37-2D0B-4873-906B-6E7DEB554DD2}" srcOrd="0" destOrd="0" presId="urn:microsoft.com/office/officeart/2005/8/layout/lProcess3"/>
    <dgm:cxn modelId="{4AA72ADD-BEF1-408D-96D3-226BC1679FD6}" type="presParOf" srcId="{941EDA37-2D0B-4873-906B-6E7DEB554DD2}" destId="{B2901F40-D4BC-4B76-816B-CF4536519501}" srcOrd="0" destOrd="0" presId="urn:microsoft.com/office/officeart/2005/8/layout/lProcess3"/>
    <dgm:cxn modelId="{D91EDC5B-EE30-4D09-806B-5335585C4A45}" type="presParOf" srcId="{B2901F40-D4BC-4B76-816B-CF4536519501}" destId="{5043812F-5780-43E7-BBBD-DAB17C6FDF45}" srcOrd="0" destOrd="0" presId="urn:microsoft.com/office/officeart/2005/8/layout/lProcess3"/>
    <dgm:cxn modelId="{9790B14A-889B-40B6-8C45-768953366CBB}" type="presParOf" srcId="{B2901F40-D4BC-4B76-816B-CF4536519501}" destId="{87EE2FFC-FD6C-48F6-82CF-6705128C99AD}" srcOrd="1" destOrd="0" presId="urn:microsoft.com/office/officeart/2005/8/layout/lProcess3"/>
    <dgm:cxn modelId="{9818222A-9596-4B1C-B3AF-896D737D5F76}" type="presParOf" srcId="{B2901F40-D4BC-4B76-816B-CF4536519501}" destId="{8FBA2BA5-E1EE-4159-89A6-FDE6D3BA30A0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CE8A36-CF5E-4DA8-B8DB-FD8114C638DD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2A4A583-C7F7-44B4-815E-36DBBC884DEF}">
      <dgm:prSet/>
      <dgm:spPr/>
      <dgm:t>
        <a:bodyPr/>
        <a:lstStyle/>
        <a:p>
          <a:pPr rtl="0"/>
          <a:endParaRPr lang="en-IN"/>
        </a:p>
      </dgm:t>
    </dgm:pt>
    <dgm:pt modelId="{3592B2A3-E381-4526-8AA2-D1F460A3EF7F}" type="parTrans" cxnId="{CC53D35A-426B-49E2-B7EE-090747B2087D}">
      <dgm:prSet/>
      <dgm:spPr/>
      <dgm:t>
        <a:bodyPr/>
        <a:lstStyle/>
        <a:p>
          <a:endParaRPr lang="en-IN"/>
        </a:p>
      </dgm:t>
    </dgm:pt>
    <dgm:pt modelId="{0C89E864-1DAF-4DF0-AA3D-55F67B002DD4}" type="sibTrans" cxnId="{CC53D35A-426B-49E2-B7EE-090747B2087D}">
      <dgm:prSet/>
      <dgm:spPr/>
      <dgm:t>
        <a:bodyPr/>
        <a:lstStyle/>
        <a:p>
          <a:endParaRPr lang="en-IN"/>
        </a:p>
      </dgm:t>
    </dgm:pt>
    <dgm:pt modelId="{A9A7FA85-770C-4E16-B95C-7E20474E39B3}">
      <dgm:prSet/>
      <dgm:spPr/>
      <dgm:t>
        <a:bodyPr/>
        <a:lstStyle/>
        <a:p>
          <a:pPr rtl="0"/>
          <a:r>
            <a:rPr lang="en-US" dirty="0" smtClean="0"/>
            <a:t>Then, we process the clusters to remove redundancy. For every cluster two cluster we combine into one, we realize that the two users have same interests.</a:t>
          </a:r>
          <a:endParaRPr lang="en-IN" dirty="0"/>
        </a:p>
      </dgm:t>
    </dgm:pt>
    <dgm:pt modelId="{09CB9BFA-576D-4108-AC4C-0260405708C8}" type="parTrans" cxnId="{8A0BF7F3-FEE0-4AB9-98A6-AFC22E948E88}">
      <dgm:prSet/>
      <dgm:spPr/>
      <dgm:t>
        <a:bodyPr/>
        <a:lstStyle/>
        <a:p>
          <a:endParaRPr lang="en-IN"/>
        </a:p>
      </dgm:t>
    </dgm:pt>
    <dgm:pt modelId="{4113636B-6411-469A-AB85-3E06F8C0C25D}" type="sibTrans" cxnId="{8A0BF7F3-FEE0-4AB9-98A6-AFC22E948E88}">
      <dgm:prSet/>
      <dgm:spPr/>
      <dgm:t>
        <a:bodyPr/>
        <a:lstStyle/>
        <a:p>
          <a:endParaRPr lang="en-IN"/>
        </a:p>
      </dgm:t>
    </dgm:pt>
    <dgm:pt modelId="{941EDA37-2D0B-4873-906B-6E7DEB554DD2}" type="pres">
      <dgm:prSet presAssocID="{3BCE8A36-CF5E-4DA8-B8DB-FD8114C638D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B2901F40-D4BC-4B76-816B-CF4536519501}" type="pres">
      <dgm:prSet presAssocID="{A2A4A583-C7F7-44B4-815E-36DBBC884DEF}" presName="horFlow" presStyleCnt="0"/>
      <dgm:spPr/>
    </dgm:pt>
    <dgm:pt modelId="{5043812F-5780-43E7-BBBD-DAB17C6FDF45}" type="pres">
      <dgm:prSet presAssocID="{A2A4A583-C7F7-44B4-815E-36DBBC884DEF}" presName="bigChev" presStyleLbl="node1" presStyleIdx="0" presStyleCnt="1" custScaleX="41669" custLinFactNeighborX="12586" custLinFactNeighborY="-10093"/>
      <dgm:spPr/>
      <dgm:t>
        <a:bodyPr/>
        <a:lstStyle/>
        <a:p>
          <a:endParaRPr lang="en-IN"/>
        </a:p>
      </dgm:t>
    </dgm:pt>
    <dgm:pt modelId="{87EE2FFC-FD6C-48F6-82CF-6705128C99AD}" type="pres">
      <dgm:prSet presAssocID="{09CB9BFA-576D-4108-AC4C-0260405708C8}" presName="parTrans" presStyleCnt="0"/>
      <dgm:spPr/>
    </dgm:pt>
    <dgm:pt modelId="{8FBA2BA5-E1EE-4159-89A6-FDE6D3BA30A0}" type="pres">
      <dgm:prSet presAssocID="{A9A7FA85-770C-4E16-B95C-7E20474E39B3}" presName="node" presStyleLbl="alignAccFollowNode1" presStyleIdx="0" presStyleCnt="1" custScaleX="396993" custScaleY="120546" custLinFactNeighborX="16537" custLinFactNeighborY="-1027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CC53D35A-426B-49E2-B7EE-090747B2087D}" srcId="{3BCE8A36-CF5E-4DA8-B8DB-FD8114C638DD}" destId="{A2A4A583-C7F7-44B4-815E-36DBBC884DEF}" srcOrd="0" destOrd="0" parTransId="{3592B2A3-E381-4526-8AA2-D1F460A3EF7F}" sibTransId="{0C89E864-1DAF-4DF0-AA3D-55F67B002DD4}"/>
    <dgm:cxn modelId="{3A933862-89A5-42D8-A7D7-C69D0CC49D6F}" type="presOf" srcId="{A9A7FA85-770C-4E16-B95C-7E20474E39B3}" destId="{8FBA2BA5-E1EE-4159-89A6-FDE6D3BA30A0}" srcOrd="0" destOrd="0" presId="urn:microsoft.com/office/officeart/2005/8/layout/lProcess3"/>
    <dgm:cxn modelId="{D5FE26DE-58B9-4638-B2D0-89009C533891}" type="presOf" srcId="{3BCE8A36-CF5E-4DA8-B8DB-FD8114C638DD}" destId="{941EDA37-2D0B-4873-906B-6E7DEB554DD2}" srcOrd="0" destOrd="0" presId="urn:microsoft.com/office/officeart/2005/8/layout/lProcess3"/>
    <dgm:cxn modelId="{8A0BF7F3-FEE0-4AB9-98A6-AFC22E948E88}" srcId="{A2A4A583-C7F7-44B4-815E-36DBBC884DEF}" destId="{A9A7FA85-770C-4E16-B95C-7E20474E39B3}" srcOrd="0" destOrd="0" parTransId="{09CB9BFA-576D-4108-AC4C-0260405708C8}" sibTransId="{4113636B-6411-469A-AB85-3E06F8C0C25D}"/>
    <dgm:cxn modelId="{1DA50433-D6D9-4877-950E-222930D9CD47}" type="presOf" srcId="{A2A4A583-C7F7-44B4-815E-36DBBC884DEF}" destId="{5043812F-5780-43E7-BBBD-DAB17C6FDF45}" srcOrd="0" destOrd="0" presId="urn:microsoft.com/office/officeart/2005/8/layout/lProcess3"/>
    <dgm:cxn modelId="{12FDF6E0-2FCC-4AD2-B523-3944DD2DB4B9}" type="presParOf" srcId="{941EDA37-2D0B-4873-906B-6E7DEB554DD2}" destId="{B2901F40-D4BC-4B76-816B-CF4536519501}" srcOrd="0" destOrd="0" presId="urn:microsoft.com/office/officeart/2005/8/layout/lProcess3"/>
    <dgm:cxn modelId="{5FBF8842-1E68-4773-A481-74ADF36856C4}" type="presParOf" srcId="{B2901F40-D4BC-4B76-816B-CF4536519501}" destId="{5043812F-5780-43E7-BBBD-DAB17C6FDF45}" srcOrd="0" destOrd="0" presId="urn:microsoft.com/office/officeart/2005/8/layout/lProcess3"/>
    <dgm:cxn modelId="{D7886C24-7DC9-465D-854F-4F34613E1BE7}" type="presParOf" srcId="{B2901F40-D4BC-4B76-816B-CF4536519501}" destId="{87EE2FFC-FD6C-48F6-82CF-6705128C99AD}" srcOrd="1" destOrd="0" presId="urn:microsoft.com/office/officeart/2005/8/layout/lProcess3"/>
    <dgm:cxn modelId="{7AD6D0C4-F8B7-46A4-A893-E1EDCC9F9ED7}" type="presParOf" srcId="{B2901F40-D4BC-4B76-816B-CF4536519501}" destId="{8FBA2BA5-E1EE-4159-89A6-FDE6D3BA30A0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BCE8A36-CF5E-4DA8-B8DB-FD8114C638DD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2A4A583-C7F7-44B4-815E-36DBBC884DEF}">
      <dgm:prSet/>
      <dgm:spPr/>
      <dgm:t>
        <a:bodyPr/>
        <a:lstStyle/>
        <a:p>
          <a:pPr rtl="0"/>
          <a:endParaRPr lang="en-IN"/>
        </a:p>
      </dgm:t>
    </dgm:pt>
    <dgm:pt modelId="{3592B2A3-E381-4526-8AA2-D1F460A3EF7F}" type="parTrans" cxnId="{CC53D35A-426B-49E2-B7EE-090747B2087D}">
      <dgm:prSet/>
      <dgm:spPr/>
      <dgm:t>
        <a:bodyPr/>
        <a:lstStyle/>
        <a:p>
          <a:endParaRPr lang="en-IN"/>
        </a:p>
      </dgm:t>
    </dgm:pt>
    <dgm:pt modelId="{0C89E864-1DAF-4DF0-AA3D-55F67B002DD4}" type="sibTrans" cxnId="{CC53D35A-426B-49E2-B7EE-090747B2087D}">
      <dgm:prSet/>
      <dgm:spPr/>
      <dgm:t>
        <a:bodyPr/>
        <a:lstStyle/>
        <a:p>
          <a:endParaRPr lang="en-IN"/>
        </a:p>
      </dgm:t>
    </dgm:pt>
    <dgm:pt modelId="{A9A7FA85-770C-4E16-B95C-7E20474E39B3}">
      <dgm:prSet/>
      <dgm:spPr/>
      <dgm:t>
        <a:bodyPr/>
        <a:lstStyle/>
        <a:p>
          <a:pPr rtl="0"/>
          <a:r>
            <a:rPr lang="en-US" dirty="0" smtClean="0"/>
            <a:t>For recommending, we compare the paper read by the user with the clusters generated above, the cluster that has the maximum common elements with the user is recommended.</a:t>
          </a:r>
          <a:endParaRPr lang="en-IN" dirty="0"/>
        </a:p>
      </dgm:t>
    </dgm:pt>
    <dgm:pt modelId="{09CB9BFA-576D-4108-AC4C-0260405708C8}" type="parTrans" cxnId="{8A0BF7F3-FEE0-4AB9-98A6-AFC22E948E88}">
      <dgm:prSet/>
      <dgm:spPr/>
      <dgm:t>
        <a:bodyPr/>
        <a:lstStyle/>
        <a:p>
          <a:endParaRPr lang="en-IN"/>
        </a:p>
      </dgm:t>
    </dgm:pt>
    <dgm:pt modelId="{4113636B-6411-469A-AB85-3E06F8C0C25D}" type="sibTrans" cxnId="{8A0BF7F3-FEE0-4AB9-98A6-AFC22E948E88}">
      <dgm:prSet/>
      <dgm:spPr/>
      <dgm:t>
        <a:bodyPr/>
        <a:lstStyle/>
        <a:p>
          <a:endParaRPr lang="en-IN"/>
        </a:p>
      </dgm:t>
    </dgm:pt>
    <dgm:pt modelId="{941EDA37-2D0B-4873-906B-6E7DEB554DD2}" type="pres">
      <dgm:prSet presAssocID="{3BCE8A36-CF5E-4DA8-B8DB-FD8114C638D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B2901F40-D4BC-4B76-816B-CF4536519501}" type="pres">
      <dgm:prSet presAssocID="{A2A4A583-C7F7-44B4-815E-36DBBC884DEF}" presName="horFlow" presStyleCnt="0"/>
      <dgm:spPr/>
    </dgm:pt>
    <dgm:pt modelId="{5043812F-5780-43E7-BBBD-DAB17C6FDF45}" type="pres">
      <dgm:prSet presAssocID="{A2A4A583-C7F7-44B4-815E-36DBBC884DEF}" presName="bigChev" presStyleLbl="node1" presStyleIdx="0" presStyleCnt="1" custScaleX="36755" custScaleY="91024"/>
      <dgm:spPr/>
      <dgm:t>
        <a:bodyPr/>
        <a:lstStyle/>
        <a:p>
          <a:endParaRPr lang="en-IN"/>
        </a:p>
      </dgm:t>
    </dgm:pt>
    <dgm:pt modelId="{87EE2FFC-FD6C-48F6-82CF-6705128C99AD}" type="pres">
      <dgm:prSet presAssocID="{09CB9BFA-576D-4108-AC4C-0260405708C8}" presName="parTrans" presStyleCnt="0"/>
      <dgm:spPr/>
    </dgm:pt>
    <dgm:pt modelId="{8FBA2BA5-E1EE-4159-89A6-FDE6D3BA30A0}" type="pres">
      <dgm:prSet presAssocID="{A9A7FA85-770C-4E16-B95C-7E20474E39B3}" presName="node" presStyleLbl="alignAccFollowNode1" presStyleIdx="0" presStyleCnt="1" custScaleX="387652" custScaleY="102962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D1C5F625-BC2B-4173-BB2D-371822CF022E}" type="presOf" srcId="{A2A4A583-C7F7-44B4-815E-36DBBC884DEF}" destId="{5043812F-5780-43E7-BBBD-DAB17C6FDF45}" srcOrd="0" destOrd="0" presId="urn:microsoft.com/office/officeart/2005/8/layout/lProcess3"/>
    <dgm:cxn modelId="{8D113AD9-297A-4F61-88A7-A787585F0EE4}" type="presOf" srcId="{A9A7FA85-770C-4E16-B95C-7E20474E39B3}" destId="{8FBA2BA5-E1EE-4159-89A6-FDE6D3BA30A0}" srcOrd="0" destOrd="0" presId="urn:microsoft.com/office/officeart/2005/8/layout/lProcess3"/>
    <dgm:cxn modelId="{CC53D35A-426B-49E2-B7EE-090747B2087D}" srcId="{3BCE8A36-CF5E-4DA8-B8DB-FD8114C638DD}" destId="{A2A4A583-C7F7-44B4-815E-36DBBC884DEF}" srcOrd="0" destOrd="0" parTransId="{3592B2A3-E381-4526-8AA2-D1F460A3EF7F}" sibTransId="{0C89E864-1DAF-4DF0-AA3D-55F67B002DD4}"/>
    <dgm:cxn modelId="{8A0BF7F3-FEE0-4AB9-98A6-AFC22E948E88}" srcId="{A2A4A583-C7F7-44B4-815E-36DBBC884DEF}" destId="{A9A7FA85-770C-4E16-B95C-7E20474E39B3}" srcOrd="0" destOrd="0" parTransId="{09CB9BFA-576D-4108-AC4C-0260405708C8}" sibTransId="{4113636B-6411-469A-AB85-3E06F8C0C25D}"/>
    <dgm:cxn modelId="{7DD2E77E-97CC-46CC-A481-2DCB806564B3}" type="presOf" srcId="{3BCE8A36-CF5E-4DA8-B8DB-FD8114C638DD}" destId="{941EDA37-2D0B-4873-906B-6E7DEB554DD2}" srcOrd="0" destOrd="0" presId="urn:microsoft.com/office/officeart/2005/8/layout/lProcess3"/>
    <dgm:cxn modelId="{DC2EB8E3-180F-48E3-AB9A-17561D7E9270}" type="presParOf" srcId="{941EDA37-2D0B-4873-906B-6E7DEB554DD2}" destId="{B2901F40-D4BC-4B76-816B-CF4536519501}" srcOrd="0" destOrd="0" presId="urn:microsoft.com/office/officeart/2005/8/layout/lProcess3"/>
    <dgm:cxn modelId="{8A61910A-476B-4259-945C-8119EE12D0C6}" type="presParOf" srcId="{B2901F40-D4BC-4B76-816B-CF4536519501}" destId="{5043812F-5780-43E7-BBBD-DAB17C6FDF45}" srcOrd="0" destOrd="0" presId="urn:microsoft.com/office/officeart/2005/8/layout/lProcess3"/>
    <dgm:cxn modelId="{2DB400A8-01EF-4758-A3A3-0B206672B39B}" type="presParOf" srcId="{B2901F40-D4BC-4B76-816B-CF4536519501}" destId="{87EE2FFC-FD6C-48F6-82CF-6705128C99AD}" srcOrd="1" destOrd="0" presId="urn:microsoft.com/office/officeart/2005/8/layout/lProcess3"/>
    <dgm:cxn modelId="{5ADC01C8-DA85-43EF-AEAA-2495CD44AE42}" type="presParOf" srcId="{B2901F40-D4BC-4B76-816B-CF4536519501}" destId="{8FBA2BA5-E1EE-4159-89A6-FDE6D3BA30A0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05F43C-74C3-41D8-BC84-46DF4A48B6B1}">
      <dsp:nvSpPr>
        <dsp:cNvPr id="0" name=""/>
        <dsp:cNvSpPr/>
      </dsp:nvSpPr>
      <dsp:spPr>
        <a:xfrm>
          <a:off x="0" y="0"/>
          <a:ext cx="10747650" cy="716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1. Data Structure to store the Matrix : Hash Map Set with key value pair as Integer (</a:t>
          </a:r>
          <a:r>
            <a:rPr lang="en-US" sz="1800" kern="1200" dirty="0" err="1" smtClean="0"/>
            <a:t>userid</a:t>
          </a:r>
          <a:r>
            <a:rPr lang="en-US" sz="1800" kern="1200" dirty="0" smtClean="0"/>
            <a:t>) and List of Integers (Papers read by that user).</a:t>
          </a:r>
          <a:endParaRPr lang="en-IN" sz="1800" kern="1200" dirty="0"/>
        </a:p>
      </dsp:txBody>
      <dsp:txXfrm>
        <a:off x="34954" y="34954"/>
        <a:ext cx="10677742" cy="6461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05F43C-74C3-41D8-BC84-46DF4A48B6B1}">
      <dsp:nvSpPr>
        <dsp:cNvPr id="0" name=""/>
        <dsp:cNvSpPr/>
      </dsp:nvSpPr>
      <dsp:spPr>
        <a:xfrm>
          <a:off x="0" y="8187"/>
          <a:ext cx="10468122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1. Collaborative Filtering:</a:t>
          </a:r>
          <a:endParaRPr lang="en-IN" sz="2400" kern="1200" dirty="0"/>
        </a:p>
      </dsp:txBody>
      <dsp:txXfrm>
        <a:off x="28100" y="36287"/>
        <a:ext cx="10411922" cy="5194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43812F-5780-43E7-BBBD-DAB17C6FDF45}">
      <dsp:nvSpPr>
        <dsp:cNvPr id="0" name=""/>
        <dsp:cNvSpPr/>
      </dsp:nvSpPr>
      <dsp:spPr>
        <a:xfrm>
          <a:off x="868550" y="176"/>
          <a:ext cx="1027683" cy="1085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41275" rIns="0" bIns="41275" numCol="1" spcCol="1270" anchor="ctr" anchorCtr="0">
          <a:noAutofit/>
        </a:bodyPr>
        <a:lstStyle/>
        <a:p>
          <a:pPr lvl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6500" kern="1200"/>
        </a:p>
      </dsp:txBody>
      <dsp:txXfrm>
        <a:off x="868550" y="176"/>
        <a:ext cx="1027683" cy="1085485"/>
      </dsp:txXfrm>
    </dsp:sp>
    <dsp:sp modelId="{8FBA2BA5-E1EE-4159-89A6-FDE6D3BA30A0}">
      <dsp:nvSpPr>
        <dsp:cNvPr id="0" name=""/>
        <dsp:cNvSpPr/>
      </dsp:nvSpPr>
      <dsp:spPr>
        <a:xfrm>
          <a:off x="1666504" y="46922"/>
          <a:ext cx="8941799" cy="1038915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We first construct a matrix that maps whether a user U(</a:t>
          </a:r>
          <a:r>
            <a:rPr lang="en-US" sz="2400" kern="1200" dirty="0" err="1" smtClean="0"/>
            <a:t>i</a:t>
          </a:r>
          <a:r>
            <a:rPr lang="en-US" sz="2400" kern="1200" dirty="0" smtClean="0"/>
            <a:t>) has read a paper P(j)or not. If the user has, we mark Matrix(</a:t>
          </a:r>
          <a:r>
            <a:rPr lang="en-US" sz="2400" kern="1200" dirty="0" err="1" smtClean="0"/>
            <a:t>i</a:t>
          </a:r>
          <a:r>
            <a:rPr lang="en-US" sz="2400" kern="1200" dirty="0" smtClean="0"/>
            <a:t> , j)=1 else it is marked 0.</a:t>
          </a:r>
          <a:endParaRPr lang="en-IN" sz="2400" kern="1200" dirty="0"/>
        </a:p>
      </dsp:txBody>
      <dsp:txXfrm>
        <a:off x="2185962" y="46922"/>
        <a:ext cx="7902884" cy="10389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43812F-5780-43E7-BBBD-DAB17C6FDF45}">
      <dsp:nvSpPr>
        <dsp:cNvPr id="0" name=""/>
        <dsp:cNvSpPr/>
      </dsp:nvSpPr>
      <dsp:spPr>
        <a:xfrm>
          <a:off x="802975" y="309"/>
          <a:ext cx="902535" cy="10576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41275" rIns="0" bIns="41275" numCol="1" spcCol="1270" anchor="ctr" anchorCtr="0">
          <a:noAutofit/>
        </a:bodyPr>
        <a:lstStyle/>
        <a:p>
          <a:pPr lvl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6500" kern="1200"/>
        </a:p>
      </dsp:txBody>
      <dsp:txXfrm>
        <a:off x="802975" y="309"/>
        <a:ext cx="902535" cy="1057637"/>
      </dsp:txXfrm>
    </dsp:sp>
    <dsp:sp modelId="{8FBA2BA5-E1EE-4159-89A6-FDE6D3BA30A0}">
      <dsp:nvSpPr>
        <dsp:cNvPr id="0" name=""/>
        <dsp:cNvSpPr/>
      </dsp:nvSpPr>
      <dsp:spPr>
        <a:xfrm>
          <a:off x="1514092" y="14460"/>
          <a:ext cx="9378418" cy="1012078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The first step generates a sparse matrix that consumes a lot of memory, so we need to create subspace matrix. </a:t>
          </a:r>
          <a:endParaRPr lang="en-IN" sz="2900" kern="1200" dirty="0"/>
        </a:p>
      </dsp:txBody>
      <dsp:txXfrm>
        <a:off x="2020131" y="14460"/>
        <a:ext cx="8366340" cy="101207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43812F-5780-43E7-BBBD-DAB17C6FDF45}">
      <dsp:nvSpPr>
        <dsp:cNvPr id="0" name=""/>
        <dsp:cNvSpPr/>
      </dsp:nvSpPr>
      <dsp:spPr>
        <a:xfrm>
          <a:off x="579454" y="113"/>
          <a:ext cx="958469" cy="102688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41275" rIns="0" bIns="41275" numCol="1" spcCol="1270" anchor="ctr" anchorCtr="0">
          <a:noAutofit/>
        </a:bodyPr>
        <a:lstStyle/>
        <a:p>
          <a:pPr lvl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6500" kern="1200"/>
        </a:p>
      </dsp:txBody>
      <dsp:txXfrm>
        <a:off x="579454" y="113"/>
        <a:ext cx="958469" cy="1026886"/>
      </dsp:txXfrm>
    </dsp:sp>
    <dsp:sp modelId="{8FBA2BA5-E1EE-4159-89A6-FDE6D3BA30A0}">
      <dsp:nvSpPr>
        <dsp:cNvPr id="0" name=""/>
        <dsp:cNvSpPr/>
      </dsp:nvSpPr>
      <dsp:spPr>
        <a:xfrm>
          <a:off x="1367998" y="0"/>
          <a:ext cx="9462683" cy="100679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 dirty="0" smtClean="0"/>
        </a:p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For that, we create clusters where for each user we store only those paper ID’s that the user has read, thus saving a lot of space.</a:t>
          </a:r>
          <a:endParaRPr lang="en-IN" sz="2600" kern="1200" dirty="0" smtClean="0"/>
        </a:p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600" kern="1200" dirty="0"/>
        </a:p>
      </dsp:txBody>
      <dsp:txXfrm>
        <a:off x="1871397" y="0"/>
        <a:ext cx="8455886" cy="100679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43812F-5780-43E7-BBBD-DAB17C6FDF45}">
      <dsp:nvSpPr>
        <dsp:cNvPr id="0" name=""/>
        <dsp:cNvSpPr/>
      </dsp:nvSpPr>
      <dsp:spPr>
        <a:xfrm>
          <a:off x="1305861" y="0"/>
          <a:ext cx="998674" cy="9586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39370" rIns="0" bIns="39370" numCol="1" spcCol="1270" anchor="ctr" anchorCtr="0">
          <a:noAutofit/>
        </a:bodyPr>
        <a:lstStyle/>
        <a:p>
          <a:pPr lvl="0" algn="ctr" defTabSz="2755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6200" kern="1200"/>
        </a:p>
      </dsp:txBody>
      <dsp:txXfrm>
        <a:off x="1785198" y="0"/>
        <a:ext cx="40000" cy="958674"/>
      </dsp:txXfrm>
    </dsp:sp>
    <dsp:sp modelId="{8FBA2BA5-E1EE-4159-89A6-FDE6D3BA30A0}">
      <dsp:nvSpPr>
        <dsp:cNvPr id="0" name=""/>
        <dsp:cNvSpPr/>
      </dsp:nvSpPr>
      <dsp:spPr>
        <a:xfrm>
          <a:off x="2005277" y="0"/>
          <a:ext cx="7897178" cy="95918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13970" rIns="0" bIns="1397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Then, we process the clusters to remove redundancy. For every cluster two cluster we combine into one, we realize that the two users have same interests.</a:t>
          </a:r>
          <a:endParaRPr lang="en-IN" sz="2200" kern="1200" dirty="0"/>
        </a:p>
      </dsp:txBody>
      <dsp:txXfrm>
        <a:off x="2484869" y="0"/>
        <a:ext cx="6937995" cy="95918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43812F-5780-43E7-BBBD-DAB17C6FDF45}">
      <dsp:nvSpPr>
        <dsp:cNvPr id="0" name=""/>
        <dsp:cNvSpPr/>
      </dsp:nvSpPr>
      <dsp:spPr>
        <a:xfrm>
          <a:off x="7435" y="7919"/>
          <a:ext cx="1242791" cy="123111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41275" rIns="0" bIns="41275" numCol="1" spcCol="1270" anchor="ctr" anchorCtr="0">
          <a:noAutofit/>
        </a:bodyPr>
        <a:lstStyle/>
        <a:p>
          <a:pPr lvl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6500" kern="1200"/>
        </a:p>
      </dsp:txBody>
      <dsp:txXfrm>
        <a:off x="622991" y="7919"/>
        <a:ext cx="11679" cy="1231112"/>
      </dsp:txXfrm>
    </dsp:sp>
    <dsp:sp modelId="{8FBA2BA5-E1EE-4159-89A6-FDE6D3BA30A0}">
      <dsp:nvSpPr>
        <dsp:cNvPr id="0" name=""/>
        <dsp:cNvSpPr/>
      </dsp:nvSpPr>
      <dsp:spPr>
        <a:xfrm>
          <a:off x="810659" y="45557"/>
          <a:ext cx="10879324" cy="115583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For recommending, we compare the paper read by the user with the clusters generated above, the cluster that has the maximum common elements with the user is recommended.</a:t>
          </a:r>
          <a:endParaRPr lang="en-IN" sz="2600" kern="1200" dirty="0"/>
        </a:p>
      </dsp:txBody>
      <dsp:txXfrm>
        <a:off x="1388578" y="45557"/>
        <a:ext cx="9723487" cy="11558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54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8694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7203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680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6591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6181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6764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316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3913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2532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704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ACD7F-71BC-4FFB-BEAF-38616B374DEE}" type="datetimeFigureOut">
              <a:rPr lang="en-IN" smtClean="0"/>
              <a:t>13-10-2015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1822C-F2A2-4AAC-BAD4-0F068A6A25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5180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mp.nus.edu.sg/~sugiyama/SchPaperRecData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0" cy="6931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0" y="1009650"/>
            <a:ext cx="12192001" cy="1314450"/>
          </a:xfrm>
          <a:prstGeom prst="rect">
            <a:avLst/>
          </a:prstGeom>
          <a:solidFill>
            <a:srgbClr val="EF416A"/>
          </a:solidFill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402980" y="1205210"/>
            <a:ext cx="32131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PaperTree: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2990850"/>
            <a:ext cx="12192001" cy="64412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3938243" y="2975154"/>
            <a:ext cx="435362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MidTerm Presentation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394166" y="5353050"/>
            <a:ext cx="26835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Team : Nexus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Anjali Verma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Malvika Singh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Ritika Ahuja</a:t>
            </a:r>
            <a:endParaRPr lang="en-IN" sz="2000" dirty="0"/>
          </a:p>
        </p:txBody>
      </p:sp>
      <p:sp>
        <p:nvSpPr>
          <p:cNvPr id="10" name="Rectangle 9"/>
          <p:cNvSpPr/>
          <p:nvPr/>
        </p:nvSpPr>
        <p:spPr>
          <a:xfrm>
            <a:off x="3472781" y="1453682"/>
            <a:ext cx="7615348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Research </a:t>
            </a:r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Paper Recommender</a:t>
            </a:r>
          </a:p>
        </p:txBody>
      </p:sp>
    </p:spTree>
    <p:extLst>
      <p:ext uri="{BB962C8B-B14F-4D97-AF65-F5344CB8AC3E}">
        <p14:creationId xmlns:p14="http://schemas.microsoft.com/office/powerpoint/2010/main" val="266163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3025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entagon 2"/>
          <p:cNvSpPr/>
          <p:nvPr/>
        </p:nvSpPr>
        <p:spPr>
          <a:xfrm>
            <a:off x="0" y="87087"/>
            <a:ext cx="4019550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45652" y="127853"/>
            <a:ext cx="2888047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Algorithms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311867052"/>
              </p:ext>
            </p:extLst>
          </p:nvPr>
        </p:nvGraphicFramePr>
        <p:xfrm>
          <a:off x="302788" y="1152957"/>
          <a:ext cx="10468122" cy="5920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510520314"/>
              </p:ext>
            </p:extLst>
          </p:nvPr>
        </p:nvGraphicFramePr>
        <p:xfrm>
          <a:off x="-140051" y="2457649"/>
          <a:ext cx="11353800" cy="10858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708701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entagon 3"/>
          <p:cNvSpPr/>
          <p:nvPr/>
        </p:nvSpPr>
        <p:spPr>
          <a:xfrm>
            <a:off x="0" y="144237"/>
            <a:ext cx="8439150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285750" y="165953"/>
            <a:ext cx="765810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Algorithms 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(User x Paper Matrix)</a:t>
            </a:r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765323"/>
              </p:ext>
            </p:extLst>
          </p:nvPr>
        </p:nvGraphicFramePr>
        <p:xfrm>
          <a:off x="552448" y="1595966"/>
          <a:ext cx="10877538" cy="41761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  <a:gridCol w="572502"/>
              </a:tblGrid>
              <a:tr h="522023">
                <a:tc>
                  <a:txBody>
                    <a:bodyPr/>
                    <a:lstStyle/>
                    <a:p>
                      <a:pPr algn="ctr"/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P1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P2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P3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P4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P5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P6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P7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P8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P9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P10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P11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P12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P13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P14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P15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P16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P17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P18</a:t>
                      </a:r>
                      <a:endParaRPr lang="en-IN" b="1" dirty="0"/>
                    </a:p>
                  </a:txBody>
                  <a:tcPr anchor="ctr"/>
                </a:tc>
              </a:tr>
              <a:tr h="52202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U1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</a:tr>
              <a:tr h="52202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U2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</a:tr>
              <a:tr h="52202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U3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 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</a:tr>
              <a:tr h="52202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U4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</a:tr>
              <a:tr h="52202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U5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</a:tr>
              <a:tr h="52202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U6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</a:tr>
              <a:tr h="52202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U7</a:t>
                      </a:r>
                      <a:endParaRPr lang="en-IN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098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3025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entagon 2"/>
          <p:cNvSpPr/>
          <p:nvPr/>
        </p:nvSpPr>
        <p:spPr>
          <a:xfrm>
            <a:off x="0" y="87087"/>
            <a:ext cx="4019550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45652" y="127853"/>
            <a:ext cx="2888047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Algorithms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043244666"/>
              </p:ext>
            </p:extLst>
          </p:nvPr>
        </p:nvGraphicFramePr>
        <p:xfrm>
          <a:off x="45652" y="1917856"/>
          <a:ext cx="11246325" cy="10582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400152232"/>
              </p:ext>
            </p:extLst>
          </p:nvPr>
        </p:nvGraphicFramePr>
        <p:xfrm>
          <a:off x="203084" y="3408930"/>
          <a:ext cx="11246325" cy="1027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18371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7620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entagon 2"/>
          <p:cNvSpPr/>
          <p:nvPr/>
        </p:nvSpPr>
        <p:spPr>
          <a:xfrm>
            <a:off x="0" y="87087"/>
            <a:ext cx="6991350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98052" y="127853"/>
            <a:ext cx="6393248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Algorithms </a:t>
            </a: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(Subspace Clusters)</a:t>
            </a:r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7966"/>
              </p:ext>
            </p:extLst>
          </p:nvPr>
        </p:nvGraphicFramePr>
        <p:xfrm>
          <a:off x="1417700" y="1827090"/>
          <a:ext cx="7531090" cy="41876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3109"/>
                <a:gridCol w="753109"/>
                <a:gridCol w="753109"/>
                <a:gridCol w="753109"/>
                <a:gridCol w="753109"/>
                <a:gridCol w="753109"/>
                <a:gridCol w="753109"/>
                <a:gridCol w="753109"/>
                <a:gridCol w="753109"/>
                <a:gridCol w="753109"/>
              </a:tblGrid>
              <a:tr h="59125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U1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P13</a:t>
                      </a:r>
                      <a:endParaRPr lang="en-IN" dirty="0"/>
                    </a:p>
                  </a:txBody>
                  <a:tcPr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P14</a:t>
                      </a:r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9125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U2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P11</a:t>
                      </a:r>
                      <a:endParaRPr lang="en-IN" dirty="0"/>
                    </a:p>
                  </a:txBody>
                  <a:tcPr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P13</a:t>
                      </a:r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P14</a:t>
                      </a:r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P18</a:t>
                      </a:r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9125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U3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9125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U4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P7</a:t>
                      </a:r>
                      <a:endParaRPr lang="en-IN" dirty="0"/>
                    </a:p>
                  </a:txBody>
                  <a:tcPr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P12</a:t>
                      </a:r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P14</a:t>
                      </a:r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P16</a:t>
                      </a:r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P17</a:t>
                      </a:r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9125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U5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P9</a:t>
                      </a:r>
                      <a:endParaRPr lang="en-IN" dirty="0"/>
                    </a:p>
                  </a:txBody>
                  <a:tcPr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P18</a:t>
                      </a:r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9125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U6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P12</a:t>
                      </a:r>
                      <a:endParaRPr lang="en-IN" dirty="0"/>
                    </a:p>
                  </a:txBody>
                  <a:tcPr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P13</a:t>
                      </a:r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P17</a:t>
                      </a:r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9125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U7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P14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P18</a:t>
                      </a:r>
                      <a:endParaRPr lang="en-IN" dirty="0" smtClean="0"/>
                    </a:p>
                    <a:p>
                      <a:endParaRPr lang="en-IN" dirty="0"/>
                    </a:p>
                  </a:txBody>
                  <a:tcPr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2401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7620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entagon 2"/>
          <p:cNvSpPr/>
          <p:nvPr/>
        </p:nvSpPr>
        <p:spPr>
          <a:xfrm>
            <a:off x="0" y="87087"/>
            <a:ext cx="4019550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45652" y="127853"/>
            <a:ext cx="2888047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Algorithms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538449348"/>
              </p:ext>
            </p:extLst>
          </p:nvPr>
        </p:nvGraphicFramePr>
        <p:xfrm>
          <a:off x="-403860" y="2179321"/>
          <a:ext cx="11117580" cy="960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2609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7620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entagon 2"/>
          <p:cNvSpPr/>
          <p:nvPr/>
        </p:nvSpPr>
        <p:spPr>
          <a:xfrm>
            <a:off x="0" y="87087"/>
            <a:ext cx="8248650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40902" y="127853"/>
            <a:ext cx="7555298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Algorithms </a:t>
            </a: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(Removing Redundancy)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0050" y="1863725"/>
            <a:ext cx="504825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U1 :</a:t>
            </a:r>
            <a:r>
              <a:rPr lang="en-US" sz="2800" dirty="0" smtClean="0"/>
              <a:t> 2     4    5    11  13  14</a:t>
            </a:r>
          </a:p>
          <a:p>
            <a:r>
              <a:rPr lang="en-US" sz="2800" b="1" dirty="0" smtClean="0"/>
              <a:t>U2 :</a:t>
            </a:r>
            <a:r>
              <a:rPr lang="en-US" sz="2800" dirty="0" smtClean="0"/>
              <a:t> 2     6    7    11  13  14  18</a:t>
            </a:r>
          </a:p>
          <a:p>
            <a:r>
              <a:rPr lang="en-US" sz="2800" b="1" dirty="0" smtClean="0"/>
              <a:t>U3 :</a:t>
            </a:r>
            <a:r>
              <a:rPr lang="en-US" sz="2800" dirty="0" smtClean="0"/>
              <a:t> 1     2 </a:t>
            </a:r>
          </a:p>
          <a:p>
            <a:r>
              <a:rPr lang="en-US" sz="2800" b="1" dirty="0" smtClean="0"/>
              <a:t>U4 : </a:t>
            </a:r>
            <a:r>
              <a:rPr lang="en-US" sz="2800" dirty="0" smtClean="0"/>
              <a:t>2     4    5    7    12  14  16  17</a:t>
            </a:r>
          </a:p>
          <a:p>
            <a:r>
              <a:rPr lang="en-US" sz="2800" b="1" dirty="0" smtClean="0"/>
              <a:t>U5 :</a:t>
            </a:r>
            <a:r>
              <a:rPr lang="en-US" sz="2800" dirty="0" smtClean="0"/>
              <a:t> 1     3    5    7    9    18</a:t>
            </a:r>
          </a:p>
          <a:p>
            <a:r>
              <a:rPr lang="en-US" sz="2800" b="1" dirty="0" smtClean="0"/>
              <a:t>U6 :</a:t>
            </a:r>
            <a:r>
              <a:rPr lang="en-US" sz="2800" dirty="0" smtClean="0"/>
              <a:t> 1     2    5    6    12  13  17</a:t>
            </a:r>
          </a:p>
          <a:p>
            <a:r>
              <a:rPr lang="en-US" sz="2800" b="1" dirty="0" smtClean="0"/>
              <a:t>U7 :</a:t>
            </a:r>
            <a:r>
              <a:rPr lang="en-US" sz="2800" dirty="0" smtClean="0"/>
              <a:t> 11  13  14  18</a:t>
            </a:r>
            <a:endParaRPr lang="en-IN" sz="2800" dirty="0"/>
          </a:p>
        </p:txBody>
      </p:sp>
      <p:sp>
        <p:nvSpPr>
          <p:cNvPr id="8" name="Right Arrow 7"/>
          <p:cNvSpPr/>
          <p:nvPr/>
        </p:nvSpPr>
        <p:spPr>
          <a:xfrm>
            <a:off x="5448300" y="3048000"/>
            <a:ext cx="819150" cy="17145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6477000" y="1882775"/>
            <a:ext cx="504825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C</a:t>
            </a:r>
            <a:r>
              <a:rPr lang="en-US" sz="2800" b="1" dirty="0" smtClean="0"/>
              <a:t>1 :</a:t>
            </a:r>
            <a:r>
              <a:rPr lang="en-US" sz="2800" dirty="0" smtClean="0"/>
              <a:t> </a:t>
            </a:r>
            <a:r>
              <a:rPr lang="en-US" sz="2800" dirty="0" smtClean="0"/>
              <a:t>2 11  </a:t>
            </a:r>
            <a:r>
              <a:rPr lang="en-US" sz="2800" dirty="0" smtClean="0"/>
              <a:t>13  14</a:t>
            </a:r>
          </a:p>
          <a:p>
            <a:r>
              <a:rPr lang="en-US" sz="2800" b="1" dirty="0"/>
              <a:t>C</a:t>
            </a:r>
            <a:r>
              <a:rPr lang="en-US" sz="2800" b="1" dirty="0" smtClean="0"/>
              <a:t>2 :</a:t>
            </a:r>
            <a:r>
              <a:rPr lang="en-US" sz="2800" dirty="0" smtClean="0"/>
              <a:t> 2    </a:t>
            </a:r>
          </a:p>
          <a:p>
            <a:r>
              <a:rPr lang="en-US" sz="2800" b="1" dirty="0" smtClean="0"/>
              <a:t>C3 : </a:t>
            </a:r>
            <a:r>
              <a:rPr lang="en-US" sz="2800" dirty="0" smtClean="0"/>
              <a:t>2  </a:t>
            </a:r>
            <a:r>
              <a:rPr lang="en-US" sz="2800" dirty="0" smtClean="0"/>
              <a:t>4  5 </a:t>
            </a:r>
            <a:r>
              <a:rPr lang="en-US" sz="2800" dirty="0" smtClean="0"/>
              <a:t>14  </a:t>
            </a:r>
          </a:p>
          <a:p>
            <a:r>
              <a:rPr lang="en-US" sz="2800" b="1" dirty="0" smtClean="0"/>
              <a:t>C</a:t>
            </a:r>
            <a:r>
              <a:rPr lang="en-US" sz="2800" b="1" dirty="0"/>
              <a:t>4</a:t>
            </a:r>
            <a:r>
              <a:rPr lang="en-US" sz="2800" b="1" dirty="0" smtClean="0"/>
              <a:t> :</a:t>
            </a:r>
            <a:r>
              <a:rPr lang="en-US" sz="2800" dirty="0" smtClean="0"/>
              <a:t> </a:t>
            </a:r>
            <a:r>
              <a:rPr lang="en-US" sz="2800" dirty="0" smtClean="0"/>
              <a:t>5   </a:t>
            </a:r>
            <a:endParaRPr lang="en-US" sz="2800" dirty="0" smtClean="0"/>
          </a:p>
          <a:p>
            <a:r>
              <a:rPr lang="en-US" sz="2800" b="1" dirty="0" smtClean="0"/>
              <a:t>C5 :</a:t>
            </a:r>
            <a:r>
              <a:rPr lang="en-US" sz="2800" dirty="0" smtClean="0"/>
              <a:t> </a:t>
            </a:r>
            <a:r>
              <a:rPr lang="en-US" sz="2800" dirty="0" smtClean="0"/>
              <a:t>2</a:t>
            </a:r>
            <a:r>
              <a:rPr lang="en-US" sz="2800" dirty="0" smtClean="0"/>
              <a:t>  5  13</a:t>
            </a:r>
          </a:p>
          <a:p>
            <a:r>
              <a:rPr lang="en-US" sz="2800" b="1" dirty="0" smtClean="0"/>
              <a:t>C6 : </a:t>
            </a:r>
            <a:r>
              <a:rPr lang="en-US" sz="2800" dirty="0" smtClean="0"/>
              <a:t>2  14  7 </a:t>
            </a:r>
          </a:p>
          <a:p>
            <a:r>
              <a:rPr lang="en-US" sz="2800" b="1" dirty="0" smtClean="0"/>
              <a:t>……. So on.</a:t>
            </a:r>
            <a:endParaRPr lang="en-US" sz="2800" b="1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474811" y="5280477"/>
            <a:ext cx="92644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/>
              <a:t>Now we will compare the clusters formed, and we will remove the clusters which are completely a part of some other cluster.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32852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57539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entagon 2"/>
          <p:cNvSpPr/>
          <p:nvPr/>
        </p:nvSpPr>
        <p:spPr>
          <a:xfrm>
            <a:off x="0" y="87087"/>
            <a:ext cx="4019550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45652" y="127853"/>
            <a:ext cx="2888047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Algorithms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906340693"/>
              </p:ext>
            </p:extLst>
          </p:nvPr>
        </p:nvGraphicFramePr>
        <p:xfrm>
          <a:off x="247291" y="2050470"/>
          <a:ext cx="11697419" cy="1246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9440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7620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entagon 2"/>
          <p:cNvSpPr/>
          <p:nvPr/>
        </p:nvSpPr>
        <p:spPr>
          <a:xfrm>
            <a:off x="0" y="87087"/>
            <a:ext cx="6953250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98052" y="127853"/>
            <a:ext cx="6545648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Algorithms </a:t>
            </a: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(Recommending Papers)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50" y="1863725"/>
            <a:ext cx="110680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Let us assume that the current user in session is U. We scan the database to find out which papers U has read. Suppose U has read   2, 12 and 17.  Then. We scan the cluster and determine the number of papers U and Cluster C(</a:t>
            </a:r>
            <a:r>
              <a:rPr lang="en-US" sz="2800" dirty="0" err="1" smtClean="0"/>
              <a:t>i</a:t>
            </a:r>
            <a:r>
              <a:rPr lang="en-US" sz="2800" dirty="0" smtClean="0"/>
              <a:t>) have in common.</a:t>
            </a:r>
            <a:endParaRPr lang="en-IN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571500" y="4130675"/>
            <a:ext cx="1333500" cy="2246769"/>
          </a:xfrm>
          <a:prstGeom prst="rect">
            <a:avLst/>
          </a:prstGeom>
          <a:noFill/>
          <a:ln w="952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dirty="0"/>
              <a:t>C</a:t>
            </a:r>
            <a:r>
              <a:rPr lang="en-US" sz="2800" b="1" dirty="0" smtClean="0"/>
              <a:t>1 :</a:t>
            </a:r>
            <a:r>
              <a:rPr lang="en-US" sz="2800" dirty="0" smtClean="0"/>
              <a:t> 1</a:t>
            </a:r>
          </a:p>
          <a:p>
            <a:r>
              <a:rPr lang="en-US" sz="2800" b="1" dirty="0"/>
              <a:t>C</a:t>
            </a:r>
            <a:r>
              <a:rPr lang="en-US" sz="2800" b="1" dirty="0" smtClean="0"/>
              <a:t>2 :</a:t>
            </a:r>
            <a:r>
              <a:rPr lang="en-US" sz="2800" dirty="0" smtClean="0"/>
              <a:t> 1</a:t>
            </a:r>
          </a:p>
          <a:p>
            <a:r>
              <a:rPr lang="en-US" sz="2800" b="1" dirty="0" smtClean="0"/>
              <a:t>C3 : </a:t>
            </a:r>
            <a:r>
              <a:rPr lang="en-US" sz="2800" dirty="0" smtClean="0"/>
              <a:t>3</a:t>
            </a:r>
          </a:p>
          <a:p>
            <a:r>
              <a:rPr lang="en-US" sz="2800" b="1" dirty="0" smtClean="0"/>
              <a:t>C</a:t>
            </a:r>
            <a:r>
              <a:rPr lang="en-US" sz="2800" b="1" dirty="0"/>
              <a:t>4</a:t>
            </a:r>
            <a:r>
              <a:rPr lang="en-US" sz="2800" b="1" dirty="0" smtClean="0"/>
              <a:t> :</a:t>
            </a:r>
            <a:r>
              <a:rPr lang="en-US" sz="2800" dirty="0" smtClean="0"/>
              <a:t> 0</a:t>
            </a:r>
          </a:p>
          <a:p>
            <a:r>
              <a:rPr lang="en-US" sz="2800" b="1" dirty="0" smtClean="0"/>
              <a:t>C5 :</a:t>
            </a:r>
            <a:r>
              <a:rPr lang="en-US" sz="2800" dirty="0" smtClean="0"/>
              <a:t> 3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19699" y="4168775"/>
            <a:ext cx="697230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Since, C3 and C5 have same number of common elements with U. But length(C3)&gt;length(C5). We first recommend the elements of C3, then elements of C5, then C2, then C1.</a:t>
            </a:r>
          </a:p>
        </p:txBody>
      </p:sp>
    </p:spTree>
    <p:extLst>
      <p:ext uri="{BB962C8B-B14F-4D97-AF65-F5344CB8AC3E}">
        <p14:creationId xmlns:p14="http://schemas.microsoft.com/office/powerpoint/2010/main" val="379621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13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103979"/>
              </p:ext>
            </p:extLst>
          </p:nvPr>
        </p:nvGraphicFramePr>
        <p:xfrm>
          <a:off x="1407553" y="1161203"/>
          <a:ext cx="9414458" cy="5394960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{327F97BB-C833-4FB7-BDE5-3F7075034690}</a:tableStyleId>
              </a:tblPr>
              <a:tblGrid>
                <a:gridCol w="4417456"/>
                <a:gridCol w="4997002"/>
              </a:tblGrid>
              <a:tr h="437883">
                <a:tc>
                  <a:txBody>
                    <a:bodyPr/>
                    <a:lstStyle/>
                    <a:p>
                      <a:pPr algn="ctr"/>
                      <a:r>
                        <a:rPr lang="en-IN" sz="2400" cap="none" spc="0" dirty="0" smtClean="0">
                          <a:ln/>
                          <a:effectLst>
                            <a:outerShdw blurRad="38100" dist="19050" dir="2700000" algn="tl" rotWithShape="0">
                              <a:schemeClr val="dk1">
                                <a:lumMod val="50000"/>
                                <a:alpha val="40000"/>
                              </a:schemeClr>
                            </a:outerShdw>
                          </a:effectLst>
                        </a:rPr>
                        <a:t>CRITERIA</a:t>
                      </a:r>
                      <a:endParaRPr lang="en-IN" sz="2400" b="1" cap="none" spc="0" dirty="0">
                        <a:ln/>
                        <a:pattFill prst="dkUpDiag">
                          <a:fgClr>
                            <a:schemeClr val="bg1">
                              <a:lumMod val="50000"/>
                            </a:schemeClr>
                          </a:fgClr>
                          <a:bgClr>
                            <a:schemeClr val="tx1">
                              <a:lumMod val="75000"/>
                              <a:lumOff val="25000"/>
                            </a:schemeClr>
                          </a:bgClr>
                        </a:pattFill>
                        <a:effectLst>
                          <a:outerShdw blurRad="38100" dist="19050" dir="2700000" algn="tl" rotWithShape="0">
                            <a:schemeClr val="dk1">
                              <a:lumMod val="50000"/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cap="none" spc="0" dirty="0" smtClean="0">
                          <a:ln/>
                          <a:effectLst>
                            <a:outerShdw blurRad="38100" dist="19050" dir="2700000" algn="tl" rotWithShape="0">
                              <a:schemeClr val="dk1">
                                <a:lumMod val="50000"/>
                                <a:alpha val="40000"/>
                              </a:schemeClr>
                            </a:outerShdw>
                          </a:effectLst>
                        </a:rPr>
                        <a:t>COMMENTS</a:t>
                      </a:r>
                      <a:endParaRPr lang="en-IN" sz="2400" b="1" cap="none" spc="0" dirty="0">
                        <a:ln/>
                        <a:pattFill prst="dkUpDiag">
                          <a:fgClr>
                            <a:schemeClr val="bg1">
                              <a:lumMod val="50000"/>
                            </a:schemeClr>
                          </a:fgClr>
                          <a:bgClr>
                            <a:schemeClr val="tx1">
                              <a:lumMod val="75000"/>
                              <a:lumOff val="25000"/>
                            </a:schemeClr>
                          </a:bgClr>
                        </a:pattFill>
                        <a:effectLst>
                          <a:outerShdw blurRad="38100" dist="19050" dir="2700000" algn="tl" rotWithShape="0">
                            <a:schemeClr val="dk1">
                              <a:lumMod val="50000"/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/>
                </a:tc>
              </a:tr>
              <a:tr h="892935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Prediction</a:t>
                      </a:r>
                      <a:r>
                        <a:rPr lang="en-US" sz="2000" baseline="0" dirty="0" smtClean="0"/>
                        <a:t> Accuracy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How accurate</a:t>
                      </a:r>
                      <a:r>
                        <a:rPr lang="en-IN" sz="2000" baseline="0" dirty="0" smtClean="0"/>
                        <a:t>ly do the recommendation provided by the application relate to user’s interests and past reading.</a:t>
                      </a:r>
                      <a:endParaRPr lang="en-IN" sz="2000" dirty="0"/>
                    </a:p>
                  </a:txBody>
                  <a:tcPr/>
                </a:tc>
              </a:tr>
              <a:tr h="1160816"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Understand-ability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How easy is it to understand and learn the</a:t>
                      </a:r>
                      <a:r>
                        <a:rPr lang="en-IN" sz="2000" baseline="0" dirty="0" smtClean="0"/>
                        <a:t> application? A complex structured UI will make it difficult for users to interact with the application.</a:t>
                      </a:r>
                      <a:endParaRPr lang="en-IN" sz="2000" dirty="0"/>
                    </a:p>
                  </a:txBody>
                  <a:tcPr/>
                </a:tc>
              </a:tr>
              <a:tr h="1160816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Low Redirect</a:t>
                      </a:r>
                      <a:r>
                        <a:rPr lang="en-US" sz="2000" baseline="0" dirty="0" smtClean="0"/>
                        <a:t>ion Failure Rate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How</a:t>
                      </a:r>
                      <a:r>
                        <a:rPr lang="en-US" sz="2000" baseline="0" dirty="0" smtClean="0"/>
                        <a:t> many times does the application redirects user to destination that doesn’t exist or has been modified? Having a low redirection failure rate means better user experience.</a:t>
                      </a:r>
                      <a:endParaRPr lang="en-IN" sz="2000" dirty="0"/>
                    </a:p>
                  </a:txBody>
                  <a:tcPr/>
                </a:tc>
              </a:tr>
              <a:tr h="892935"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Speed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A</a:t>
                      </a:r>
                      <a:r>
                        <a:rPr lang="en-IN" sz="2000" baseline="0" dirty="0" smtClean="0"/>
                        <a:t>n application that delivers on all the features and still be able to function smoothly without any bugs.</a:t>
                      </a:r>
                      <a:endParaRPr lang="en-IN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Pentagon 4"/>
          <p:cNvSpPr/>
          <p:nvPr/>
        </p:nvSpPr>
        <p:spPr>
          <a:xfrm>
            <a:off x="0" y="87087"/>
            <a:ext cx="7010400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116116" y="132437"/>
            <a:ext cx="647246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Success Evaluation Criteria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1313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13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4403558"/>
              </p:ext>
            </p:extLst>
          </p:nvPr>
        </p:nvGraphicFramePr>
        <p:xfrm>
          <a:off x="1388503" y="1580303"/>
          <a:ext cx="9414458" cy="4175760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{327F97BB-C833-4FB7-BDE5-3F7075034690}</a:tableStyleId>
              </a:tblPr>
              <a:tblGrid>
                <a:gridCol w="4417456"/>
                <a:gridCol w="4997002"/>
              </a:tblGrid>
              <a:tr h="437883">
                <a:tc>
                  <a:txBody>
                    <a:bodyPr/>
                    <a:lstStyle/>
                    <a:p>
                      <a:pPr algn="ctr"/>
                      <a:r>
                        <a:rPr lang="en-IN" sz="2400" cap="none" spc="0" dirty="0" smtClean="0">
                          <a:ln/>
                          <a:effectLst>
                            <a:outerShdw blurRad="38100" dist="19050" dir="2700000" algn="tl" rotWithShape="0">
                              <a:schemeClr val="dk1">
                                <a:lumMod val="50000"/>
                                <a:alpha val="40000"/>
                              </a:schemeClr>
                            </a:outerShdw>
                          </a:effectLst>
                        </a:rPr>
                        <a:t>CRITERIA</a:t>
                      </a:r>
                      <a:endParaRPr lang="en-IN" sz="2400" b="1" cap="none" spc="0" dirty="0">
                        <a:ln/>
                        <a:pattFill prst="dkUpDiag">
                          <a:fgClr>
                            <a:schemeClr val="bg1">
                              <a:lumMod val="50000"/>
                            </a:schemeClr>
                          </a:fgClr>
                          <a:bgClr>
                            <a:schemeClr val="tx1">
                              <a:lumMod val="75000"/>
                              <a:lumOff val="25000"/>
                            </a:schemeClr>
                          </a:bgClr>
                        </a:pattFill>
                        <a:effectLst>
                          <a:outerShdw blurRad="38100" dist="19050" dir="2700000" algn="tl" rotWithShape="0">
                            <a:schemeClr val="dk1">
                              <a:lumMod val="50000"/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cap="none" spc="0" dirty="0" smtClean="0">
                          <a:ln/>
                          <a:effectLst>
                            <a:outerShdw blurRad="38100" dist="19050" dir="2700000" algn="tl" rotWithShape="0">
                              <a:schemeClr val="dk1">
                                <a:lumMod val="50000"/>
                                <a:alpha val="40000"/>
                              </a:schemeClr>
                            </a:outerShdw>
                          </a:effectLst>
                        </a:rPr>
                        <a:t>COMMENTS</a:t>
                      </a:r>
                      <a:endParaRPr lang="en-IN" sz="2400" b="1" cap="none" spc="0" dirty="0">
                        <a:ln/>
                        <a:pattFill prst="dkUpDiag">
                          <a:fgClr>
                            <a:schemeClr val="bg1">
                              <a:lumMod val="50000"/>
                            </a:schemeClr>
                          </a:fgClr>
                          <a:bgClr>
                            <a:schemeClr val="tx1">
                              <a:lumMod val="75000"/>
                              <a:lumOff val="25000"/>
                            </a:schemeClr>
                          </a:bgClr>
                        </a:pattFill>
                        <a:effectLst>
                          <a:outerShdw blurRad="38100" dist="19050" dir="2700000" algn="tl" rotWithShape="0">
                            <a:schemeClr val="dk1">
                              <a:lumMod val="50000"/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/>
                </a:tc>
              </a:tr>
              <a:tr h="892935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Precision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</a:t>
                      </a:r>
                      <a:r>
                        <a:rPr lang="en-IN" sz="1800" b="0" i="0" kern="1200" baseline="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 </a:t>
                      </a:r>
                      <a:r>
                        <a:rPr lang="en-IN" sz="18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text search for</a:t>
                      </a:r>
                      <a:r>
                        <a:rPr lang="en-IN" sz="1800" b="0" i="0" kern="1200" baseline="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 recommendation paper, </a:t>
                      </a:r>
                      <a:r>
                        <a:rPr lang="en-IN" sz="18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precision is the number of correct results divided by the number of all returned results.</a:t>
                      </a:r>
                    </a:p>
                    <a:p>
                      <a:r>
                        <a:rPr lang="en-US" sz="18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Precision= (relevant</a:t>
                      </a:r>
                      <a:r>
                        <a:rPr lang="en-US" sz="1800" b="0" i="0" kern="1200" baseline="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∩ retrieved)/retrieved</a:t>
                      </a:r>
                      <a:endParaRPr lang="en-IN" sz="2000" dirty="0"/>
                    </a:p>
                  </a:txBody>
                  <a:tcPr/>
                </a:tc>
              </a:tr>
              <a:tr h="892935"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Security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Protecting</a:t>
                      </a:r>
                      <a:r>
                        <a:rPr lang="en-IN" sz="2000" baseline="0" dirty="0" smtClean="0"/>
                        <a:t> the user’s profile and data during all stages of the application. Also, making sure that a user without proper credential doesn’t get to use the application.</a:t>
                      </a:r>
                      <a:endParaRPr lang="en-IN" sz="2000" dirty="0"/>
                    </a:p>
                  </a:txBody>
                  <a:tcPr/>
                </a:tc>
              </a:tr>
              <a:tr h="1160816"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Recall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</a:t>
                      </a:r>
                      <a:r>
                        <a:rPr lang="en-IN" sz="1800" b="0" i="0" kern="1200" baseline="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 </a:t>
                      </a:r>
                      <a:r>
                        <a:rPr lang="en-IN" sz="18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text search on a set of documents recall is the number of correct results divided by the number of results that should have been returned.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Recall= (relevant</a:t>
                      </a:r>
                      <a:r>
                        <a:rPr lang="en-US" sz="2000" b="0" i="0" kern="1200" baseline="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∩ retrieved)/relevant</a:t>
                      </a:r>
                      <a:endParaRPr lang="en-IN" sz="240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Pentagon 4"/>
          <p:cNvSpPr/>
          <p:nvPr/>
        </p:nvSpPr>
        <p:spPr>
          <a:xfrm>
            <a:off x="0" y="87087"/>
            <a:ext cx="7010400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116116" y="132437"/>
            <a:ext cx="647246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Success Evaluation Criteria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9084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163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entagon 3"/>
          <p:cNvSpPr/>
          <p:nvPr/>
        </p:nvSpPr>
        <p:spPr>
          <a:xfrm>
            <a:off x="0" y="87087"/>
            <a:ext cx="4280996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 1"/>
          <p:cNvSpPr/>
          <p:nvPr/>
        </p:nvSpPr>
        <p:spPr>
          <a:xfrm>
            <a:off x="343090" y="157107"/>
            <a:ext cx="159210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chemeClr val="tx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About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8421" y="1765277"/>
            <a:ext cx="11129962" cy="523220"/>
          </a:xfrm>
          <a:prstGeom prst="rect">
            <a:avLst/>
          </a:prstGeom>
          <a:noFill/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</a:t>
            </a:r>
            <a:r>
              <a:rPr lang="en-US" sz="2800" dirty="0" smtClean="0"/>
              <a:t>aperTree </a:t>
            </a:r>
            <a:r>
              <a:rPr lang="en-US" sz="2800" dirty="0" smtClean="0"/>
              <a:t>provides its user with multitude of research papers to study.</a:t>
            </a:r>
            <a:endParaRPr lang="en-IN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18421" y="3168414"/>
            <a:ext cx="11129962" cy="954107"/>
          </a:xfrm>
          <a:prstGeom prst="rect">
            <a:avLst/>
          </a:prstGeom>
          <a:noFill/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In addition, it also recommends papers to study to the users based upon their interest and history of readings.</a:t>
            </a:r>
            <a:endParaRPr lang="en-IN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18421" y="4879327"/>
            <a:ext cx="11129962" cy="1384995"/>
          </a:xfrm>
          <a:prstGeom prst="rect">
            <a:avLst/>
          </a:prstGeom>
          <a:noFill/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In addition to recommending papers, the application also allows the user to mark the papers, it adds them to their “Saved Papers”, and then they the user can access them directly.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870089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13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87087"/>
            <a:ext cx="5707744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327992" y="87087"/>
            <a:ext cx="603946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Screenshots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8965" y="1315805"/>
            <a:ext cx="11270974" cy="800219"/>
          </a:xfrm>
          <a:prstGeom prst="rect">
            <a:avLst/>
          </a:prstGeom>
          <a:noFill/>
          <a:ln w="31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Home Page: </a:t>
            </a:r>
            <a:endParaRPr lang="en-IN" sz="2800" dirty="0" smtClean="0"/>
          </a:p>
          <a:p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20" y="1936740"/>
            <a:ext cx="9509760" cy="477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471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13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87087"/>
            <a:ext cx="5707744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327992" y="87087"/>
            <a:ext cx="603946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Screenshots </a:t>
            </a: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(contd.)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8965" y="1315805"/>
            <a:ext cx="11270974" cy="800219"/>
          </a:xfrm>
          <a:prstGeom prst="rect">
            <a:avLst/>
          </a:prstGeom>
          <a:noFill/>
          <a:ln w="31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Sign Up Screen: </a:t>
            </a:r>
            <a:endParaRPr lang="en-IN" sz="2800" dirty="0" smtClean="0"/>
          </a:p>
          <a:p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351" y="1933226"/>
            <a:ext cx="9775370" cy="489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75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13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87087"/>
            <a:ext cx="5707744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327992" y="87087"/>
            <a:ext cx="603946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Screenshots </a:t>
            </a: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(contd.)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257" y="1261660"/>
            <a:ext cx="11270974" cy="800219"/>
          </a:xfrm>
          <a:prstGeom prst="rect">
            <a:avLst/>
          </a:prstGeom>
          <a:noFill/>
          <a:ln w="31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Search: </a:t>
            </a:r>
            <a:endParaRPr lang="en-IN" sz="2800" dirty="0" smtClean="0"/>
          </a:p>
          <a:p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407" y="1931434"/>
            <a:ext cx="9916160" cy="492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7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13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87087"/>
            <a:ext cx="5707744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327992" y="87087"/>
            <a:ext cx="603946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Screenshots </a:t>
            </a: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(contd.)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8965" y="1315805"/>
            <a:ext cx="11270974" cy="800219"/>
          </a:xfrm>
          <a:prstGeom prst="rect">
            <a:avLst/>
          </a:prstGeom>
          <a:noFill/>
          <a:ln w="31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Forget Password: </a:t>
            </a:r>
            <a:endParaRPr lang="en-IN" sz="2800" dirty="0" smtClean="0"/>
          </a:p>
          <a:p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5619" y="2116024"/>
            <a:ext cx="9062861" cy="45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80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13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87087"/>
            <a:ext cx="5707744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327992" y="87087"/>
            <a:ext cx="603946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Dummy Data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8965" y="1315805"/>
            <a:ext cx="11270974" cy="800219"/>
          </a:xfrm>
          <a:prstGeom prst="rect">
            <a:avLst/>
          </a:prstGeom>
          <a:noFill/>
          <a:ln w="31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User Information Table: </a:t>
            </a:r>
            <a:endParaRPr lang="en-IN" sz="2800" dirty="0" smtClean="0"/>
          </a:p>
          <a:p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810" y="2116024"/>
            <a:ext cx="9523354" cy="443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5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13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87087"/>
            <a:ext cx="5707744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327992" y="87087"/>
            <a:ext cx="603946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Dummy Data </a:t>
            </a: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(contd.)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8965" y="1315805"/>
            <a:ext cx="11270974" cy="800219"/>
          </a:xfrm>
          <a:prstGeom prst="rect">
            <a:avLst/>
          </a:prstGeom>
          <a:noFill/>
          <a:ln w="31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Research Paper Information Table: </a:t>
            </a:r>
            <a:endParaRPr lang="en-IN" sz="2800" dirty="0" smtClean="0"/>
          </a:p>
          <a:p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69" y="2172334"/>
            <a:ext cx="9915885" cy="424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13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87087"/>
            <a:ext cx="5707744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327992" y="87087"/>
            <a:ext cx="603946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Project Progress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8965" y="1315805"/>
            <a:ext cx="11270974" cy="800219"/>
          </a:xfrm>
          <a:prstGeom prst="rect">
            <a:avLst/>
          </a:prstGeom>
          <a:noFill/>
          <a:ln w="31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GitHub </a:t>
            </a:r>
            <a:r>
              <a:rPr lang="en-US" sz="2800" dirty="0"/>
              <a:t>Link - https://github.com/ritikaahuja/PaperTree </a:t>
            </a:r>
            <a:endParaRPr lang="en-IN" sz="2800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6877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1612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5" name="Group 84"/>
          <p:cNvGrpSpPr/>
          <p:nvPr/>
        </p:nvGrpSpPr>
        <p:grpSpPr>
          <a:xfrm>
            <a:off x="972457" y="1335313"/>
            <a:ext cx="10638971" cy="5210630"/>
            <a:chOff x="540938" y="533532"/>
            <a:chExt cx="11360776" cy="5988715"/>
          </a:xfrm>
          <a:solidFill>
            <a:schemeClr val="accent6">
              <a:lumMod val="20000"/>
              <a:lumOff val="80000"/>
            </a:schemeClr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sp>
          <p:nvSpPr>
            <p:cNvPr id="14" name="Rectangle 13"/>
            <p:cNvSpPr/>
            <p:nvPr/>
          </p:nvSpPr>
          <p:spPr>
            <a:xfrm>
              <a:off x="540938" y="5512060"/>
              <a:ext cx="3698798" cy="77068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706747" y="5577651"/>
              <a:ext cx="446406" cy="237766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702493" y="5960264"/>
              <a:ext cx="446406" cy="237766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429505" y="5574914"/>
              <a:ext cx="446406" cy="237766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442257" y="5960263"/>
              <a:ext cx="446406" cy="237766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194779" y="5583115"/>
              <a:ext cx="446406" cy="237766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207532" y="5952067"/>
              <a:ext cx="446406" cy="237766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892025" y="5965730"/>
              <a:ext cx="446406" cy="237766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2892025" y="5604982"/>
              <a:ext cx="446406" cy="237766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3606286" y="5965730"/>
              <a:ext cx="446406" cy="237766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3627540" y="5610444"/>
              <a:ext cx="446406" cy="237766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40938" y="5142141"/>
              <a:ext cx="3698798" cy="37546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effectLst/>
                </a:rPr>
                <a:t>Amazon Elastic Map Reduce</a:t>
              </a:r>
              <a:endParaRPr lang="en-IN" b="1" dirty="0">
                <a:effectLst/>
              </a:endParaRPr>
            </a:p>
          </p:txBody>
        </p:sp>
        <p:cxnSp>
          <p:nvCxnSpPr>
            <p:cNvPr id="58" name="Straight Arrow Connector 57"/>
            <p:cNvCxnSpPr>
              <a:endCxn id="38" idx="0"/>
            </p:cNvCxnSpPr>
            <p:nvPr/>
          </p:nvCxnSpPr>
          <p:spPr>
            <a:xfrm flipH="1">
              <a:off x="2390337" y="4676832"/>
              <a:ext cx="2428406" cy="46530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4521879" y="533532"/>
              <a:ext cx="2928938" cy="461665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User Interface</a:t>
              </a:r>
              <a:endParaRPr lang="en-I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01680" y="1840329"/>
              <a:ext cx="2355850" cy="807707"/>
            </a:xfrm>
            <a:prstGeom prst="cloud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Network</a:t>
              </a:r>
              <a:endParaRPr lang="en-IN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361791" y="3298376"/>
              <a:ext cx="3414508" cy="42448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/>
                </a:rPr>
                <a:t>SERVER SIDE OF APPLICATION</a:t>
              </a:r>
              <a:endParaRPr lang="en-IN" dirty="0">
                <a:ln w="0"/>
                <a:solidFill>
                  <a:schemeClr val="tx1"/>
                </a:solidFill>
                <a:effectLst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913102" y="4346972"/>
              <a:ext cx="2255707" cy="82187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effectLst/>
                </a:rPr>
                <a:t>LOAD BALANCING SERVER</a:t>
              </a:r>
              <a:endParaRPr lang="en-IN" b="1" dirty="0">
                <a:effectLst/>
              </a:endParaRPr>
            </a:p>
          </p:txBody>
        </p:sp>
        <p:sp>
          <p:nvSpPr>
            <p:cNvPr id="26" name="Can 25"/>
            <p:cNvSpPr/>
            <p:nvPr/>
          </p:nvSpPr>
          <p:spPr>
            <a:xfrm>
              <a:off x="8029698" y="5261675"/>
              <a:ext cx="1157288" cy="1260572"/>
            </a:xfrm>
            <a:prstGeom prst="can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029698" y="5613488"/>
              <a:ext cx="1157287" cy="42448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Database</a:t>
              </a:r>
              <a:endParaRPr lang="en-IN" b="1" dirty="0">
                <a:effectLst/>
              </a:endParaRPr>
            </a:p>
          </p:txBody>
        </p:sp>
        <p:grpSp>
          <p:nvGrpSpPr>
            <p:cNvPr id="48" name="Group 47"/>
            <p:cNvGrpSpPr/>
            <p:nvPr/>
          </p:nvGrpSpPr>
          <p:grpSpPr>
            <a:xfrm>
              <a:off x="9619341" y="5034292"/>
              <a:ext cx="1135857" cy="1188796"/>
              <a:chOff x="7848599" y="2924175"/>
              <a:chExt cx="1135857" cy="1188796"/>
            </a:xfrm>
            <a:grpFill/>
          </p:grpSpPr>
          <p:sp>
            <p:nvSpPr>
              <p:cNvPr id="30" name="Can 29"/>
              <p:cNvSpPr/>
              <p:nvPr/>
            </p:nvSpPr>
            <p:spPr>
              <a:xfrm>
                <a:off x="7848599" y="2924175"/>
                <a:ext cx="221457" cy="274396"/>
              </a:xfrm>
              <a:prstGeom prst="can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2" name="Can 31"/>
              <p:cNvSpPr/>
              <p:nvPr/>
            </p:nvSpPr>
            <p:spPr>
              <a:xfrm>
                <a:off x="8000999" y="3076575"/>
                <a:ext cx="221457" cy="274396"/>
              </a:xfrm>
              <a:prstGeom prst="can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3" name="Can 32"/>
              <p:cNvSpPr/>
              <p:nvPr/>
            </p:nvSpPr>
            <p:spPr>
              <a:xfrm>
                <a:off x="8153399" y="3228975"/>
                <a:ext cx="221457" cy="274396"/>
              </a:xfrm>
              <a:prstGeom prst="can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4" name="Can 33"/>
              <p:cNvSpPr/>
              <p:nvPr/>
            </p:nvSpPr>
            <p:spPr>
              <a:xfrm>
                <a:off x="8302284" y="3366173"/>
                <a:ext cx="221457" cy="274396"/>
              </a:xfrm>
              <a:prstGeom prst="can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5" name="Can 34"/>
              <p:cNvSpPr/>
              <p:nvPr/>
            </p:nvSpPr>
            <p:spPr>
              <a:xfrm>
                <a:off x="8458199" y="3533775"/>
                <a:ext cx="221457" cy="274396"/>
              </a:xfrm>
              <a:prstGeom prst="can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6" name="Can 35"/>
              <p:cNvSpPr/>
              <p:nvPr/>
            </p:nvSpPr>
            <p:spPr>
              <a:xfrm>
                <a:off x="8610599" y="3686175"/>
                <a:ext cx="221457" cy="274396"/>
              </a:xfrm>
              <a:prstGeom prst="can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7" name="Can 36"/>
              <p:cNvSpPr/>
              <p:nvPr/>
            </p:nvSpPr>
            <p:spPr>
              <a:xfrm>
                <a:off x="8762999" y="3838575"/>
                <a:ext cx="221457" cy="274396"/>
              </a:xfrm>
              <a:prstGeom prst="can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50" name="TextBox 49"/>
            <p:cNvSpPr txBox="1"/>
            <p:nvPr/>
          </p:nvSpPr>
          <p:spPr>
            <a:xfrm>
              <a:off x="10339669" y="5057439"/>
              <a:ext cx="1562045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Local Data Stores</a:t>
              </a:r>
              <a:endParaRPr lang="en-IN" dirty="0"/>
            </a:p>
          </p:txBody>
        </p:sp>
        <p:cxnSp>
          <p:nvCxnSpPr>
            <p:cNvPr id="52" name="Straight Arrow Connector 51"/>
            <p:cNvCxnSpPr>
              <a:stCxn id="5" idx="2"/>
            </p:cNvCxnSpPr>
            <p:nvPr/>
          </p:nvCxnSpPr>
          <p:spPr>
            <a:xfrm flipH="1">
              <a:off x="5844721" y="995197"/>
              <a:ext cx="141627" cy="845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5844721" y="2698783"/>
              <a:ext cx="259328" cy="51386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H="1">
              <a:off x="6048613" y="3855591"/>
              <a:ext cx="55436" cy="44063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60" name="Straight Arrow Connector 59"/>
            <p:cNvCxnSpPr>
              <a:endCxn id="26" idx="1"/>
            </p:cNvCxnSpPr>
            <p:nvPr/>
          </p:nvCxnSpPr>
          <p:spPr>
            <a:xfrm>
              <a:off x="7278483" y="4676832"/>
              <a:ext cx="1329859" cy="58484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68" name="Straight Arrow Connector 67"/>
            <p:cNvCxnSpPr>
              <a:stCxn id="26" idx="4"/>
              <a:endCxn id="30" idx="3"/>
            </p:cNvCxnSpPr>
            <p:nvPr/>
          </p:nvCxnSpPr>
          <p:spPr>
            <a:xfrm flipV="1">
              <a:off x="9186986" y="5308688"/>
              <a:ext cx="543084" cy="58327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70" name="Straight Arrow Connector 69"/>
            <p:cNvCxnSpPr>
              <a:stCxn id="26" idx="4"/>
              <a:endCxn id="32" idx="3"/>
            </p:cNvCxnSpPr>
            <p:nvPr/>
          </p:nvCxnSpPr>
          <p:spPr>
            <a:xfrm flipV="1">
              <a:off x="9186986" y="5461088"/>
              <a:ext cx="695483" cy="43087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74" name="Straight Arrow Connector 73"/>
            <p:cNvCxnSpPr>
              <a:stCxn id="26" idx="4"/>
              <a:endCxn id="33" idx="3"/>
            </p:cNvCxnSpPr>
            <p:nvPr/>
          </p:nvCxnSpPr>
          <p:spPr>
            <a:xfrm flipV="1">
              <a:off x="9186986" y="5613488"/>
              <a:ext cx="847884" cy="27847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76" name="Straight Arrow Connector 75"/>
            <p:cNvCxnSpPr>
              <a:stCxn id="26" idx="4"/>
              <a:endCxn id="34" idx="3"/>
            </p:cNvCxnSpPr>
            <p:nvPr/>
          </p:nvCxnSpPr>
          <p:spPr>
            <a:xfrm flipV="1">
              <a:off x="9186986" y="5750686"/>
              <a:ext cx="996769" cy="14127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78" name="Straight Arrow Connector 77"/>
            <p:cNvCxnSpPr>
              <a:stCxn id="27" idx="3"/>
              <a:endCxn id="35" idx="3"/>
            </p:cNvCxnSpPr>
            <p:nvPr/>
          </p:nvCxnSpPr>
          <p:spPr>
            <a:xfrm>
              <a:off x="9186985" y="5825729"/>
              <a:ext cx="1152685" cy="9255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80" name="Straight Arrow Connector 79"/>
            <p:cNvCxnSpPr>
              <a:stCxn id="26" idx="4"/>
              <a:endCxn id="36" idx="3"/>
            </p:cNvCxnSpPr>
            <p:nvPr/>
          </p:nvCxnSpPr>
          <p:spPr>
            <a:xfrm>
              <a:off x="9186986" y="5891961"/>
              <a:ext cx="1305084" cy="17872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82" name="Straight Arrow Connector 81"/>
            <p:cNvCxnSpPr>
              <a:stCxn id="27" idx="3"/>
              <a:endCxn id="37" idx="3"/>
            </p:cNvCxnSpPr>
            <p:nvPr/>
          </p:nvCxnSpPr>
          <p:spPr>
            <a:xfrm>
              <a:off x="9186985" y="5825729"/>
              <a:ext cx="1457485" cy="39735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</p:grpSp>
      <p:sp>
        <p:nvSpPr>
          <p:cNvPr id="2" name="Pentagon 1"/>
          <p:cNvSpPr/>
          <p:nvPr/>
        </p:nvSpPr>
        <p:spPr>
          <a:xfrm>
            <a:off x="0" y="87087"/>
            <a:ext cx="4280996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0" name="Rectangle 89"/>
          <p:cNvSpPr/>
          <p:nvPr/>
        </p:nvSpPr>
        <p:spPr>
          <a:xfrm>
            <a:off x="-700892" y="142367"/>
            <a:ext cx="5476092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Architecture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1567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87087"/>
            <a:ext cx="3135086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45653" y="127853"/>
            <a:ext cx="265962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Flow Chart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703" y="84311"/>
            <a:ext cx="923105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950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13" y="-1"/>
            <a:ext cx="12192000" cy="6931025"/>
          </a:xfrm>
          <a:prstGeom prst="rect">
            <a:avLst/>
          </a:prstGeom>
          <a:solidFill>
            <a:schemeClr val="bg2"/>
          </a:solidFill>
          <a:extLst/>
        </p:spPr>
      </p:pic>
      <p:sp>
        <p:nvSpPr>
          <p:cNvPr id="66" name="Pentagon 65"/>
          <p:cNvSpPr/>
          <p:nvPr/>
        </p:nvSpPr>
        <p:spPr>
          <a:xfrm>
            <a:off x="0" y="87087"/>
            <a:ext cx="6220278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-264856" y="117923"/>
            <a:ext cx="609937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 Case Diagram </a:t>
            </a:r>
            <a:r>
              <a:rPr lang="en-US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(for User)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52878" y="887364"/>
            <a:ext cx="11734800" cy="5944027"/>
            <a:chOff x="228600" y="682803"/>
            <a:chExt cx="11734800" cy="5944027"/>
          </a:xfr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8" name="TextBox 107"/>
            <p:cNvSpPr txBox="1"/>
            <p:nvPr/>
          </p:nvSpPr>
          <p:spPr>
            <a:xfrm>
              <a:off x="228600" y="3219450"/>
              <a:ext cx="1771650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User</a:t>
              </a:r>
              <a:endParaRPr lang="en-IN" dirty="0"/>
            </a:p>
          </p:txBody>
        </p:sp>
        <p:grpSp>
          <p:nvGrpSpPr>
            <p:cNvPr id="117" name="Group 116"/>
            <p:cNvGrpSpPr/>
            <p:nvPr/>
          </p:nvGrpSpPr>
          <p:grpSpPr>
            <a:xfrm>
              <a:off x="2743200" y="1100210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09" name="Oval 108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3975102" y="727710"/>
                <a:ext cx="17526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Login / Sign Up</a:t>
                </a:r>
                <a:endParaRPr lang="en-IN" dirty="0"/>
              </a:p>
            </p:txBody>
          </p:sp>
        </p:grpSp>
        <p:grpSp>
          <p:nvGrpSpPr>
            <p:cNvPr id="118" name="Group 117"/>
            <p:cNvGrpSpPr/>
            <p:nvPr/>
          </p:nvGrpSpPr>
          <p:grpSpPr>
            <a:xfrm>
              <a:off x="2743200" y="1991499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19" name="Oval 118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4076700" y="756738"/>
                <a:ext cx="139065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Settings</a:t>
                </a:r>
                <a:endParaRPr lang="en-IN" dirty="0"/>
              </a:p>
            </p:txBody>
          </p:sp>
        </p:grpSp>
        <p:grpSp>
          <p:nvGrpSpPr>
            <p:cNvPr id="121" name="Group 120"/>
            <p:cNvGrpSpPr/>
            <p:nvPr/>
          </p:nvGrpSpPr>
          <p:grpSpPr>
            <a:xfrm>
              <a:off x="2743200" y="2845832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22" name="Oval 121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4076700" y="756738"/>
                <a:ext cx="11811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Search</a:t>
                </a:r>
                <a:endParaRPr lang="en-IN" dirty="0"/>
              </a:p>
            </p:txBody>
          </p:sp>
        </p:grpSp>
        <p:grpSp>
          <p:nvGrpSpPr>
            <p:cNvPr id="124" name="Group 123"/>
            <p:cNvGrpSpPr/>
            <p:nvPr/>
          </p:nvGrpSpPr>
          <p:grpSpPr>
            <a:xfrm>
              <a:off x="2743200" y="4522232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25" name="Oval 124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6" name="TextBox 125"/>
              <p:cNvSpPr txBox="1"/>
              <p:nvPr/>
            </p:nvSpPr>
            <p:spPr>
              <a:xfrm>
                <a:off x="4076700" y="756738"/>
                <a:ext cx="14478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Sign Out</a:t>
                </a:r>
                <a:endParaRPr lang="en-IN" dirty="0"/>
              </a:p>
            </p:txBody>
          </p:sp>
        </p:grpSp>
        <p:grpSp>
          <p:nvGrpSpPr>
            <p:cNvPr id="127" name="Group 126"/>
            <p:cNvGrpSpPr/>
            <p:nvPr/>
          </p:nvGrpSpPr>
          <p:grpSpPr>
            <a:xfrm>
              <a:off x="2743200" y="3684032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28" name="Oval 127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9" name="TextBox 128"/>
              <p:cNvSpPr txBox="1"/>
              <p:nvPr/>
            </p:nvSpPr>
            <p:spPr>
              <a:xfrm>
                <a:off x="4076700" y="756738"/>
                <a:ext cx="14478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User Profile</a:t>
                </a:r>
                <a:endParaRPr lang="en-IN" dirty="0"/>
              </a:p>
            </p:txBody>
          </p:sp>
        </p:grpSp>
        <p:grpSp>
          <p:nvGrpSpPr>
            <p:cNvPr id="130" name="Group 129"/>
            <p:cNvGrpSpPr/>
            <p:nvPr/>
          </p:nvGrpSpPr>
          <p:grpSpPr>
            <a:xfrm>
              <a:off x="8629650" y="1455362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31" name="Oval 130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2" name="TextBox 131"/>
              <p:cNvSpPr txBox="1"/>
              <p:nvPr/>
            </p:nvSpPr>
            <p:spPr>
              <a:xfrm>
                <a:off x="4018644" y="742224"/>
                <a:ext cx="17526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Change Email</a:t>
                </a:r>
                <a:endParaRPr lang="en-IN" dirty="0"/>
              </a:p>
            </p:txBody>
          </p:sp>
        </p:grpSp>
        <p:grpSp>
          <p:nvGrpSpPr>
            <p:cNvPr id="133" name="Group 132"/>
            <p:cNvGrpSpPr/>
            <p:nvPr/>
          </p:nvGrpSpPr>
          <p:grpSpPr>
            <a:xfrm>
              <a:off x="6858000" y="2771880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34" name="Oval 133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4076700" y="756738"/>
                <a:ext cx="13716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Results</a:t>
                </a:r>
                <a:endParaRPr lang="en-IN" dirty="0"/>
              </a:p>
            </p:txBody>
          </p:sp>
        </p:grpSp>
        <p:grpSp>
          <p:nvGrpSpPr>
            <p:cNvPr id="136" name="Group 135"/>
            <p:cNvGrpSpPr/>
            <p:nvPr/>
          </p:nvGrpSpPr>
          <p:grpSpPr>
            <a:xfrm>
              <a:off x="6858000" y="682803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37" name="Oval 136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4018644" y="727710"/>
                <a:ext cx="17526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Authenticate</a:t>
                </a:r>
                <a:endParaRPr lang="en-IN" dirty="0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8644164" y="2084592"/>
              <a:ext cx="2343150" cy="669817"/>
              <a:chOff x="3691164" y="574737"/>
              <a:chExt cx="2343150" cy="669817"/>
            </a:xfrm>
            <a:grpFill/>
          </p:grpSpPr>
          <p:sp>
            <p:nvSpPr>
              <p:cNvPr id="140" name="Oval 139"/>
              <p:cNvSpPr/>
              <p:nvPr/>
            </p:nvSpPr>
            <p:spPr>
              <a:xfrm>
                <a:off x="3691164" y="574737"/>
                <a:ext cx="2343150" cy="669817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1" name="TextBox 140"/>
              <p:cNvSpPr txBox="1"/>
              <p:nvPr/>
            </p:nvSpPr>
            <p:spPr>
              <a:xfrm>
                <a:off x="3944257" y="721971"/>
                <a:ext cx="1885043" cy="375071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Change Password</a:t>
                </a:r>
                <a:endParaRPr lang="en-IN" dirty="0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6814458" y="3444652"/>
              <a:ext cx="2476500" cy="637095"/>
              <a:chOff x="3633108" y="618279"/>
              <a:chExt cx="2476500" cy="637095"/>
            </a:xfrm>
            <a:grpFill/>
          </p:grpSpPr>
          <p:sp>
            <p:nvSpPr>
              <p:cNvPr id="143" name="Oval 142"/>
              <p:cNvSpPr/>
              <p:nvPr/>
            </p:nvSpPr>
            <p:spPr>
              <a:xfrm>
                <a:off x="3633108" y="618279"/>
                <a:ext cx="2476500" cy="637095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3896178" y="756738"/>
                <a:ext cx="196215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Recommendations</a:t>
                </a:r>
                <a:endParaRPr lang="en-IN" dirty="0"/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191250" y="5210649"/>
              <a:ext cx="1428750" cy="628650"/>
              <a:chOff x="3676650" y="603766"/>
              <a:chExt cx="2324100" cy="628650"/>
            </a:xfrm>
            <a:grpFill/>
          </p:grpSpPr>
          <p:sp>
            <p:nvSpPr>
              <p:cNvPr id="146" name="Oval 145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7" name="TextBox 146"/>
              <p:cNvSpPr txBox="1"/>
              <p:nvPr/>
            </p:nvSpPr>
            <p:spPr>
              <a:xfrm>
                <a:off x="4076699" y="756738"/>
                <a:ext cx="1335279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Name</a:t>
                </a:r>
                <a:endParaRPr lang="en-IN" dirty="0"/>
              </a:p>
            </p:txBody>
          </p:sp>
        </p:grpSp>
        <p:grpSp>
          <p:nvGrpSpPr>
            <p:cNvPr id="148" name="Group 147"/>
            <p:cNvGrpSpPr/>
            <p:nvPr/>
          </p:nvGrpSpPr>
          <p:grpSpPr>
            <a:xfrm>
              <a:off x="4324350" y="5927757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49" name="Oval 148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4076700" y="756738"/>
                <a:ext cx="1638300" cy="369332"/>
              </a:xfrm>
              <a:prstGeom prst="rect">
                <a:avLst/>
              </a:prstGeom>
              <a:grpFill/>
              <a:ln w="3810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Email Address</a:t>
                </a:r>
                <a:endParaRPr lang="en-IN" dirty="0"/>
              </a:p>
            </p:txBody>
          </p:sp>
        </p:grpSp>
        <p:grpSp>
          <p:nvGrpSpPr>
            <p:cNvPr id="151" name="Group 150"/>
            <p:cNvGrpSpPr/>
            <p:nvPr/>
          </p:nvGrpSpPr>
          <p:grpSpPr>
            <a:xfrm>
              <a:off x="9391650" y="4522232"/>
              <a:ext cx="2571750" cy="609600"/>
              <a:chOff x="3676650" y="622816"/>
              <a:chExt cx="2571750" cy="609600"/>
            </a:xfrm>
            <a:grpFill/>
          </p:grpSpPr>
          <p:sp>
            <p:nvSpPr>
              <p:cNvPr id="152" name="Oval 151"/>
              <p:cNvSpPr/>
              <p:nvPr/>
            </p:nvSpPr>
            <p:spPr>
              <a:xfrm>
                <a:off x="3676650" y="622816"/>
                <a:ext cx="2571750" cy="60960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3" name="TextBox 152"/>
              <p:cNvSpPr txBox="1"/>
              <p:nvPr/>
            </p:nvSpPr>
            <p:spPr>
              <a:xfrm>
                <a:off x="4076700" y="756738"/>
                <a:ext cx="17526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Achieved Papers</a:t>
                </a:r>
                <a:endParaRPr lang="en-IN" dirty="0"/>
              </a:p>
            </p:txBody>
          </p:sp>
        </p:grpSp>
        <p:grpSp>
          <p:nvGrpSpPr>
            <p:cNvPr id="154" name="Group 153"/>
            <p:cNvGrpSpPr/>
            <p:nvPr/>
          </p:nvGrpSpPr>
          <p:grpSpPr>
            <a:xfrm>
              <a:off x="9639300" y="5449694"/>
              <a:ext cx="2324100" cy="686944"/>
              <a:chOff x="3676650" y="589252"/>
              <a:chExt cx="2324100" cy="686944"/>
            </a:xfrm>
            <a:grpFill/>
          </p:grpSpPr>
          <p:sp>
            <p:nvSpPr>
              <p:cNvPr id="155" name="Oval 154"/>
              <p:cNvSpPr/>
              <p:nvPr/>
            </p:nvSpPr>
            <p:spPr>
              <a:xfrm>
                <a:off x="3676650" y="589252"/>
                <a:ext cx="2324100" cy="686944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6" name="TextBox 155"/>
              <p:cNvSpPr txBox="1"/>
              <p:nvPr/>
            </p:nvSpPr>
            <p:spPr>
              <a:xfrm>
                <a:off x="3848100" y="756738"/>
                <a:ext cx="19812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Recommendations</a:t>
                </a:r>
                <a:endParaRPr lang="en-IN" dirty="0"/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>
              <a:off x="8001000" y="5998180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58" name="Oval 157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9" name="TextBox 158"/>
              <p:cNvSpPr txBox="1"/>
              <p:nvPr/>
            </p:nvSpPr>
            <p:spPr>
              <a:xfrm>
                <a:off x="4004130" y="756738"/>
                <a:ext cx="17526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Areas of Interest</a:t>
                </a:r>
                <a:endParaRPr lang="en-IN" dirty="0"/>
              </a:p>
            </p:txBody>
          </p:sp>
        </p:grpSp>
        <p:cxnSp>
          <p:nvCxnSpPr>
            <p:cNvPr id="161" name="Straight Arrow Connector 160"/>
            <p:cNvCxnSpPr>
              <a:stCxn id="109" idx="6"/>
              <a:endCxn id="137" idx="2"/>
            </p:cNvCxnSpPr>
            <p:nvPr/>
          </p:nvCxnSpPr>
          <p:spPr>
            <a:xfrm flipV="1">
              <a:off x="5067300" y="997128"/>
              <a:ext cx="1790700" cy="417407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/>
            <p:cNvCxnSpPr>
              <a:stCxn id="119" idx="6"/>
              <a:endCxn id="131" idx="2"/>
            </p:cNvCxnSpPr>
            <p:nvPr/>
          </p:nvCxnSpPr>
          <p:spPr>
            <a:xfrm flipV="1">
              <a:off x="5067300" y="1769687"/>
              <a:ext cx="3562350" cy="536137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>
              <a:stCxn id="119" idx="6"/>
              <a:endCxn id="140" idx="2"/>
            </p:cNvCxnSpPr>
            <p:nvPr/>
          </p:nvCxnSpPr>
          <p:spPr>
            <a:xfrm>
              <a:off x="5067300" y="2305824"/>
              <a:ext cx="3576864" cy="113677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Arrow Connector 166"/>
            <p:cNvCxnSpPr>
              <a:stCxn id="122" idx="6"/>
              <a:endCxn id="134" idx="2"/>
            </p:cNvCxnSpPr>
            <p:nvPr/>
          </p:nvCxnSpPr>
          <p:spPr>
            <a:xfrm flipV="1">
              <a:off x="5067300" y="3086205"/>
              <a:ext cx="1790700" cy="73952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Arrow Connector 168"/>
            <p:cNvCxnSpPr>
              <a:stCxn id="122" idx="6"/>
              <a:endCxn id="143" idx="2"/>
            </p:cNvCxnSpPr>
            <p:nvPr/>
          </p:nvCxnSpPr>
          <p:spPr>
            <a:xfrm>
              <a:off x="5067300" y="3160157"/>
              <a:ext cx="1747158" cy="603043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Arrow Connector 170"/>
            <p:cNvCxnSpPr>
              <a:stCxn id="128" idx="6"/>
              <a:endCxn id="146" idx="0"/>
            </p:cNvCxnSpPr>
            <p:nvPr/>
          </p:nvCxnSpPr>
          <p:spPr>
            <a:xfrm>
              <a:off x="5067300" y="3998357"/>
              <a:ext cx="1838325" cy="1212292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/>
            <p:cNvCxnSpPr>
              <a:stCxn id="128" idx="6"/>
              <a:endCxn id="152" idx="2"/>
            </p:cNvCxnSpPr>
            <p:nvPr/>
          </p:nvCxnSpPr>
          <p:spPr>
            <a:xfrm>
              <a:off x="5067300" y="3998357"/>
              <a:ext cx="4324350" cy="828675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/>
            <p:cNvCxnSpPr>
              <a:stCxn id="128" idx="6"/>
              <a:endCxn id="155" idx="2"/>
            </p:cNvCxnSpPr>
            <p:nvPr/>
          </p:nvCxnSpPr>
          <p:spPr>
            <a:xfrm>
              <a:off x="5067300" y="3998357"/>
              <a:ext cx="4572000" cy="1794809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>
              <a:stCxn id="128" idx="6"/>
              <a:endCxn id="158" idx="0"/>
            </p:cNvCxnSpPr>
            <p:nvPr/>
          </p:nvCxnSpPr>
          <p:spPr>
            <a:xfrm>
              <a:off x="5067300" y="3998357"/>
              <a:ext cx="4095750" cy="1999823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/>
            <p:cNvCxnSpPr>
              <a:stCxn id="128" idx="6"/>
              <a:endCxn id="149" idx="0"/>
            </p:cNvCxnSpPr>
            <p:nvPr/>
          </p:nvCxnSpPr>
          <p:spPr>
            <a:xfrm>
              <a:off x="5067300" y="3998357"/>
              <a:ext cx="419100" cy="1929400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Arrow Connector 181"/>
            <p:cNvCxnSpPr>
              <a:endCxn id="109" idx="2"/>
            </p:cNvCxnSpPr>
            <p:nvPr/>
          </p:nvCxnSpPr>
          <p:spPr>
            <a:xfrm flipV="1">
              <a:off x="1562100" y="1414535"/>
              <a:ext cx="1181100" cy="1271515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Arrow Connector 183"/>
            <p:cNvCxnSpPr>
              <a:endCxn id="119" idx="2"/>
            </p:cNvCxnSpPr>
            <p:nvPr/>
          </p:nvCxnSpPr>
          <p:spPr>
            <a:xfrm flipV="1">
              <a:off x="1562100" y="2305824"/>
              <a:ext cx="1181100" cy="380226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Arrow Connector 185"/>
            <p:cNvCxnSpPr>
              <a:endCxn id="122" idx="2"/>
            </p:cNvCxnSpPr>
            <p:nvPr/>
          </p:nvCxnSpPr>
          <p:spPr>
            <a:xfrm>
              <a:off x="1562100" y="2686050"/>
              <a:ext cx="1181100" cy="474107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Arrow Connector 187"/>
            <p:cNvCxnSpPr>
              <a:endCxn id="128" idx="2"/>
            </p:cNvCxnSpPr>
            <p:nvPr/>
          </p:nvCxnSpPr>
          <p:spPr>
            <a:xfrm>
              <a:off x="1562100" y="2686050"/>
              <a:ext cx="1181100" cy="1312307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Arrow Connector 189"/>
            <p:cNvCxnSpPr>
              <a:endCxn id="125" idx="2"/>
            </p:cNvCxnSpPr>
            <p:nvPr/>
          </p:nvCxnSpPr>
          <p:spPr>
            <a:xfrm>
              <a:off x="1562100" y="2686050"/>
              <a:ext cx="1181100" cy="2150507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Oval 3"/>
          <p:cNvSpPr/>
          <p:nvPr/>
        </p:nvSpPr>
        <p:spPr>
          <a:xfrm>
            <a:off x="729204" y="1823834"/>
            <a:ext cx="606229" cy="5608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" name="Straight Connector 5"/>
          <p:cNvCxnSpPr/>
          <p:nvPr/>
        </p:nvCxnSpPr>
        <p:spPr>
          <a:xfrm>
            <a:off x="1032319" y="2384291"/>
            <a:ext cx="1514" cy="66610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23282" y="2623922"/>
            <a:ext cx="62110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738155" y="3014436"/>
            <a:ext cx="294164" cy="29964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032319" y="3014436"/>
            <a:ext cx="312065" cy="27633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121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13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Pentagon 65"/>
          <p:cNvSpPr/>
          <p:nvPr/>
        </p:nvSpPr>
        <p:spPr>
          <a:xfrm>
            <a:off x="0" y="87087"/>
            <a:ext cx="6657522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20894" y="117923"/>
            <a:ext cx="632457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 Case Diagram </a:t>
            </a:r>
            <a:r>
              <a:rPr lang="en-US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(for </a:t>
            </a:r>
            <a:r>
              <a:rPr 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Administrator</a:t>
            </a:r>
            <a:r>
              <a:rPr lang="en-US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43892" y="884328"/>
            <a:ext cx="11734800" cy="5944027"/>
            <a:chOff x="228600" y="682803"/>
            <a:chExt cx="11734800" cy="5944027"/>
          </a:xfr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8" name="TextBox 107"/>
            <p:cNvSpPr txBox="1"/>
            <p:nvPr/>
          </p:nvSpPr>
          <p:spPr>
            <a:xfrm>
              <a:off x="228600" y="3219450"/>
              <a:ext cx="1771650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Administrator</a:t>
              </a:r>
              <a:endParaRPr lang="en-IN" dirty="0"/>
            </a:p>
          </p:txBody>
        </p:sp>
        <p:grpSp>
          <p:nvGrpSpPr>
            <p:cNvPr id="117" name="Group 116"/>
            <p:cNvGrpSpPr/>
            <p:nvPr/>
          </p:nvGrpSpPr>
          <p:grpSpPr>
            <a:xfrm>
              <a:off x="2743200" y="1100210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09" name="Oval 108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3975102" y="727710"/>
                <a:ext cx="17526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Login / Sign Up</a:t>
                </a:r>
                <a:endParaRPr lang="en-IN" dirty="0"/>
              </a:p>
            </p:txBody>
          </p:sp>
        </p:grpSp>
        <p:grpSp>
          <p:nvGrpSpPr>
            <p:cNvPr id="118" name="Group 117"/>
            <p:cNvGrpSpPr/>
            <p:nvPr/>
          </p:nvGrpSpPr>
          <p:grpSpPr>
            <a:xfrm>
              <a:off x="2743200" y="1991499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19" name="Oval 118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4076700" y="756738"/>
                <a:ext cx="139065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Settings</a:t>
                </a:r>
                <a:endParaRPr lang="en-IN" dirty="0"/>
              </a:p>
            </p:txBody>
          </p:sp>
        </p:grpSp>
        <p:grpSp>
          <p:nvGrpSpPr>
            <p:cNvPr id="124" name="Group 123"/>
            <p:cNvGrpSpPr/>
            <p:nvPr/>
          </p:nvGrpSpPr>
          <p:grpSpPr>
            <a:xfrm>
              <a:off x="2743200" y="4522232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25" name="Oval 124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6" name="TextBox 125"/>
              <p:cNvSpPr txBox="1"/>
              <p:nvPr/>
            </p:nvSpPr>
            <p:spPr>
              <a:xfrm>
                <a:off x="4076700" y="756738"/>
                <a:ext cx="14478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Sign Out</a:t>
                </a:r>
                <a:endParaRPr lang="en-IN" dirty="0"/>
              </a:p>
            </p:txBody>
          </p:sp>
        </p:grpSp>
        <p:grpSp>
          <p:nvGrpSpPr>
            <p:cNvPr id="127" name="Group 126"/>
            <p:cNvGrpSpPr/>
            <p:nvPr/>
          </p:nvGrpSpPr>
          <p:grpSpPr>
            <a:xfrm>
              <a:off x="2809875" y="2979355"/>
              <a:ext cx="2619828" cy="875503"/>
              <a:chOff x="3743325" y="-100911"/>
              <a:chExt cx="2619828" cy="875503"/>
            </a:xfrm>
            <a:grpFill/>
          </p:grpSpPr>
          <p:sp>
            <p:nvSpPr>
              <p:cNvPr id="128" name="Oval 127"/>
              <p:cNvSpPr/>
              <p:nvPr/>
            </p:nvSpPr>
            <p:spPr>
              <a:xfrm>
                <a:off x="3743325" y="-100911"/>
                <a:ext cx="2619828" cy="875503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9" name="TextBox 128"/>
              <p:cNvSpPr txBox="1"/>
              <p:nvPr/>
            </p:nvSpPr>
            <p:spPr>
              <a:xfrm>
                <a:off x="4181928" y="-14777"/>
                <a:ext cx="19335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Administrator Profile &amp; Controls</a:t>
                </a:r>
                <a:endParaRPr lang="en-IN" dirty="0"/>
              </a:p>
            </p:txBody>
          </p:sp>
        </p:grpSp>
        <p:grpSp>
          <p:nvGrpSpPr>
            <p:cNvPr id="130" name="Group 129"/>
            <p:cNvGrpSpPr/>
            <p:nvPr/>
          </p:nvGrpSpPr>
          <p:grpSpPr>
            <a:xfrm>
              <a:off x="8629650" y="1455362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31" name="Oval 130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2" name="TextBox 131"/>
              <p:cNvSpPr txBox="1"/>
              <p:nvPr/>
            </p:nvSpPr>
            <p:spPr>
              <a:xfrm>
                <a:off x="4018644" y="742224"/>
                <a:ext cx="17526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Change Email</a:t>
                </a:r>
                <a:endParaRPr lang="en-IN" dirty="0"/>
              </a:p>
            </p:txBody>
          </p:sp>
        </p:grpSp>
        <p:grpSp>
          <p:nvGrpSpPr>
            <p:cNvPr id="136" name="Group 135"/>
            <p:cNvGrpSpPr/>
            <p:nvPr/>
          </p:nvGrpSpPr>
          <p:grpSpPr>
            <a:xfrm>
              <a:off x="6858000" y="682803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37" name="Oval 136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4018644" y="727710"/>
                <a:ext cx="17526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Authenticate</a:t>
                </a:r>
                <a:endParaRPr lang="en-IN" dirty="0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8644164" y="2084592"/>
              <a:ext cx="2343150" cy="669817"/>
              <a:chOff x="3691164" y="574737"/>
              <a:chExt cx="2343150" cy="669817"/>
            </a:xfrm>
            <a:grpFill/>
          </p:grpSpPr>
          <p:sp>
            <p:nvSpPr>
              <p:cNvPr id="140" name="Oval 139"/>
              <p:cNvSpPr/>
              <p:nvPr/>
            </p:nvSpPr>
            <p:spPr>
              <a:xfrm>
                <a:off x="3691164" y="574737"/>
                <a:ext cx="2343150" cy="669817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1" name="TextBox 140"/>
              <p:cNvSpPr txBox="1"/>
              <p:nvPr/>
            </p:nvSpPr>
            <p:spPr>
              <a:xfrm>
                <a:off x="3944257" y="721971"/>
                <a:ext cx="1885043" cy="375071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Change Password</a:t>
                </a:r>
                <a:endParaRPr lang="en-IN" dirty="0"/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191250" y="5210649"/>
              <a:ext cx="1428750" cy="628650"/>
              <a:chOff x="3676650" y="603766"/>
              <a:chExt cx="2324100" cy="628650"/>
            </a:xfrm>
            <a:grpFill/>
          </p:grpSpPr>
          <p:sp>
            <p:nvSpPr>
              <p:cNvPr id="146" name="Oval 145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7" name="TextBox 146"/>
              <p:cNvSpPr txBox="1"/>
              <p:nvPr/>
            </p:nvSpPr>
            <p:spPr>
              <a:xfrm>
                <a:off x="4076699" y="756738"/>
                <a:ext cx="1335279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Name</a:t>
                </a:r>
                <a:endParaRPr lang="en-IN" dirty="0"/>
              </a:p>
            </p:txBody>
          </p:sp>
        </p:grpSp>
        <p:grpSp>
          <p:nvGrpSpPr>
            <p:cNvPr id="148" name="Group 147"/>
            <p:cNvGrpSpPr/>
            <p:nvPr/>
          </p:nvGrpSpPr>
          <p:grpSpPr>
            <a:xfrm>
              <a:off x="4324350" y="5927757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49" name="Oval 148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4076700" y="756738"/>
                <a:ext cx="1638300" cy="369332"/>
              </a:xfrm>
              <a:prstGeom prst="rect">
                <a:avLst/>
              </a:prstGeom>
              <a:grpFill/>
              <a:ln w="3810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Email Address</a:t>
                </a:r>
                <a:endParaRPr lang="en-IN" dirty="0"/>
              </a:p>
            </p:txBody>
          </p:sp>
        </p:grpSp>
        <p:grpSp>
          <p:nvGrpSpPr>
            <p:cNvPr id="151" name="Group 150"/>
            <p:cNvGrpSpPr/>
            <p:nvPr/>
          </p:nvGrpSpPr>
          <p:grpSpPr>
            <a:xfrm>
              <a:off x="9391650" y="4225968"/>
              <a:ext cx="2571750" cy="905864"/>
              <a:chOff x="3676650" y="326552"/>
              <a:chExt cx="2571750" cy="905864"/>
            </a:xfrm>
            <a:grpFill/>
          </p:grpSpPr>
          <p:sp>
            <p:nvSpPr>
              <p:cNvPr id="152" name="Oval 151"/>
              <p:cNvSpPr/>
              <p:nvPr/>
            </p:nvSpPr>
            <p:spPr>
              <a:xfrm>
                <a:off x="3676650" y="326552"/>
                <a:ext cx="2571750" cy="905864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3" name="TextBox 152"/>
              <p:cNvSpPr txBox="1"/>
              <p:nvPr/>
            </p:nvSpPr>
            <p:spPr>
              <a:xfrm>
                <a:off x="4038600" y="604338"/>
                <a:ext cx="200025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Upload New Paper</a:t>
                </a:r>
                <a:endParaRPr lang="en-IN" dirty="0"/>
              </a:p>
            </p:txBody>
          </p:sp>
        </p:grpSp>
        <p:grpSp>
          <p:nvGrpSpPr>
            <p:cNvPr id="154" name="Group 153"/>
            <p:cNvGrpSpPr/>
            <p:nvPr/>
          </p:nvGrpSpPr>
          <p:grpSpPr>
            <a:xfrm>
              <a:off x="9639300" y="5449694"/>
              <a:ext cx="2324100" cy="686944"/>
              <a:chOff x="3676650" y="589252"/>
              <a:chExt cx="2324100" cy="686944"/>
            </a:xfrm>
            <a:grpFill/>
          </p:grpSpPr>
          <p:sp>
            <p:nvSpPr>
              <p:cNvPr id="155" name="Oval 154"/>
              <p:cNvSpPr/>
              <p:nvPr/>
            </p:nvSpPr>
            <p:spPr>
              <a:xfrm>
                <a:off x="3676650" y="589252"/>
                <a:ext cx="2324100" cy="686944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6" name="TextBox 155"/>
              <p:cNvSpPr txBox="1"/>
              <p:nvPr/>
            </p:nvSpPr>
            <p:spPr>
              <a:xfrm>
                <a:off x="4000500" y="756738"/>
                <a:ext cx="1676400" cy="36648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Delete Paper</a:t>
                </a:r>
                <a:endParaRPr lang="en-IN" dirty="0"/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>
              <a:off x="8001000" y="5998180"/>
              <a:ext cx="2324100" cy="628650"/>
              <a:chOff x="3676650" y="603766"/>
              <a:chExt cx="2324100" cy="628650"/>
            </a:xfrm>
            <a:grpFill/>
          </p:grpSpPr>
          <p:sp>
            <p:nvSpPr>
              <p:cNvPr id="158" name="Oval 157"/>
              <p:cNvSpPr/>
              <p:nvPr/>
            </p:nvSpPr>
            <p:spPr>
              <a:xfrm>
                <a:off x="3676650" y="603766"/>
                <a:ext cx="2324100" cy="628650"/>
              </a:xfrm>
              <a:prstGeom prst="ellipse">
                <a:avLst/>
              </a:prstGeom>
              <a:grp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9" name="TextBox 158"/>
              <p:cNvSpPr txBox="1"/>
              <p:nvPr/>
            </p:nvSpPr>
            <p:spPr>
              <a:xfrm>
                <a:off x="4004130" y="718638"/>
                <a:ext cx="1752600" cy="36933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Modify Paper</a:t>
                </a:r>
                <a:endParaRPr lang="en-IN" dirty="0"/>
              </a:p>
            </p:txBody>
          </p:sp>
        </p:grpSp>
        <p:cxnSp>
          <p:nvCxnSpPr>
            <p:cNvPr id="161" name="Straight Arrow Connector 160"/>
            <p:cNvCxnSpPr>
              <a:stCxn id="109" idx="6"/>
              <a:endCxn id="137" idx="2"/>
            </p:cNvCxnSpPr>
            <p:nvPr/>
          </p:nvCxnSpPr>
          <p:spPr>
            <a:xfrm flipV="1">
              <a:off x="5067300" y="997128"/>
              <a:ext cx="1790700" cy="417407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/>
            <p:cNvCxnSpPr>
              <a:stCxn id="119" idx="6"/>
              <a:endCxn id="131" idx="2"/>
            </p:cNvCxnSpPr>
            <p:nvPr/>
          </p:nvCxnSpPr>
          <p:spPr>
            <a:xfrm flipV="1">
              <a:off x="5067300" y="1769687"/>
              <a:ext cx="3562350" cy="536137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>
              <a:stCxn id="119" idx="6"/>
              <a:endCxn id="140" idx="2"/>
            </p:cNvCxnSpPr>
            <p:nvPr/>
          </p:nvCxnSpPr>
          <p:spPr>
            <a:xfrm>
              <a:off x="5067300" y="2305824"/>
              <a:ext cx="3576864" cy="113677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Arrow Connector 170"/>
            <p:cNvCxnSpPr>
              <a:stCxn id="128" idx="6"/>
              <a:endCxn id="146" idx="0"/>
            </p:cNvCxnSpPr>
            <p:nvPr/>
          </p:nvCxnSpPr>
          <p:spPr>
            <a:xfrm>
              <a:off x="5429703" y="3417107"/>
              <a:ext cx="1475922" cy="1793542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/>
            <p:cNvCxnSpPr>
              <a:stCxn id="128" idx="6"/>
              <a:endCxn id="152" idx="2"/>
            </p:cNvCxnSpPr>
            <p:nvPr/>
          </p:nvCxnSpPr>
          <p:spPr>
            <a:xfrm>
              <a:off x="5429703" y="3417107"/>
              <a:ext cx="3961947" cy="1261793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/>
            <p:cNvCxnSpPr>
              <a:stCxn id="128" idx="6"/>
              <a:endCxn id="155" idx="2"/>
            </p:cNvCxnSpPr>
            <p:nvPr/>
          </p:nvCxnSpPr>
          <p:spPr>
            <a:xfrm>
              <a:off x="5429703" y="3417107"/>
              <a:ext cx="4209597" cy="2376059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>
              <a:stCxn id="128" idx="6"/>
              <a:endCxn id="158" idx="0"/>
            </p:cNvCxnSpPr>
            <p:nvPr/>
          </p:nvCxnSpPr>
          <p:spPr>
            <a:xfrm>
              <a:off x="5429703" y="3417107"/>
              <a:ext cx="3733347" cy="2581073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/>
            <p:cNvCxnSpPr>
              <a:stCxn id="128" idx="6"/>
              <a:endCxn id="149" idx="0"/>
            </p:cNvCxnSpPr>
            <p:nvPr/>
          </p:nvCxnSpPr>
          <p:spPr>
            <a:xfrm>
              <a:off x="5429703" y="3417107"/>
              <a:ext cx="56697" cy="2510650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Arrow Connector 181"/>
            <p:cNvCxnSpPr>
              <a:endCxn id="109" idx="2"/>
            </p:cNvCxnSpPr>
            <p:nvPr/>
          </p:nvCxnSpPr>
          <p:spPr>
            <a:xfrm flipV="1">
              <a:off x="1562100" y="1414535"/>
              <a:ext cx="1181100" cy="1271515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Arrow Connector 183"/>
            <p:cNvCxnSpPr>
              <a:endCxn id="119" idx="2"/>
            </p:cNvCxnSpPr>
            <p:nvPr/>
          </p:nvCxnSpPr>
          <p:spPr>
            <a:xfrm flipV="1">
              <a:off x="1562100" y="2305824"/>
              <a:ext cx="1181100" cy="380226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Arrow Connector 187"/>
            <p:cNvCxnSpPr/>
            <p:nvPr/>
          </p:nvCxnSpPr>
          <p:spPr>
            <a:xfrm>
              <a:off x="1562100" y="2686050"/>
              <a:ext cx="1247775" cy="585513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Arrow Connector 189"/>
            <p:cNvCxnSpPr>
              <a:endCxn id="125" idx="2"/>
            </p:cNvCxnSpPr>
            <p:nvPr/>
          </p:nvCxnSpPr>
          <p:spPr>
            <a:xfrm>
              <a:off x="1562100" y="2686050"/>
              <a:ext cx="1181100" cy="2150507"/>
            </a:xfrm>
            <a:prstGeom prst="straightConnector1">
              <a:avLst/>
            </a:prstGeom>
            <a:grpFill/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Oval 74"/>
          <p:cNvSpPr/>
          <p:nvPr/>
        </p:nvSpPr>
        <p:spPr>
          <a:xfrm>
            <a:off x="729204" y="1823834"/>
            <a:ext cx="606229" cy="5608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6" name="Straight Connector 75"/>
          <p:cNvCxnSpPr/>
          <p:nvPr/>
        </p:nvCxnSpPr>
        <p:spPr>
          <a:xfrm>
            <a:off x="1032319" y="2384291"/>
            <a:ext cx="1514" cy="66610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723282" y="2623922"/>
            <a:ext cx="62110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738155" y="3014436"/>
            <a:ext cx="294164" cy="29964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032319" y="3014436"/>
            <a:ext cx="312065" cy="27633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68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entagon 2"/>
          <p:cNvSpPr/>
          <p:nvPr/>
        </p:nvSpPr>
        <p:spPr>
          <a:xfrm>
            <a:off x="0" y="87087"/>
            <a:ext cx="4019550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45652" y="127853"/>
            <a:ext cx="2888047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Modules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1500" y="1619250"/>
            <a:ext cx="110299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Access Module: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This module consists of Login, Sing Up and Authentication.</a:t>
            </a:r>
            <a:endParaRPr lang="en-IN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647700" y="2705100"/>
            <a:ext cx="110299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Search Module: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This module consists of search and advanced search.</a:t>
            </a:r>
            <a:endParaRPr lang="en-IN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666750" y="3810000"/>
            <a:ext cx="110299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Recommender Module: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This module is the core of the application and performs the task of recommending paper to users based on their interests and access history.</a:t>
            </a:r>
            <a:endParaRPr lang="en-IN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781050" y="5295900"/>
            <a:ext cx="110299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Settings Module: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This module consists of feature to allow and change the Email address and Password associated with an user account.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67930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entagon 2"/>
          <p:cNvSpPr/>
          <p:nvPr/>
        </p:nvSpPr>
        <p:spPr>
          <a:xfrm>
            <a:off x="-1" y="87087"/>
            <a:ext cx="5329881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52744" y="86350"/>
            <a:ext cx="4073267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Set Link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1500" y="1619250"/>
            <a:ext cx="110299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3"/>
              </a:rPr>
              <a:t>http://www.comp.nus.edu.sg/~</a:t>
            </a:r>
            <a:r>
              <a:rPr lang="en-US" sz="2800" dirty="0" smtClean="0">
                <a:hlinkClick r:id="rId3"/>
              </a:rPr>
              <a:t>sugiyama/SchPaperRecData.html</a:t>
            </a: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Data is described as feature vectors.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Two Types of data sets available- </a:t>
            </a:r>
          </a:p>
          <a:p>
            <a:pPr marL="514350" indent="-514350">
              <a:buAutoNum type="arabicPeriod"/>
            </a:pPr>
            <a:r>
              <a:rPr lang="en-US" sz="2800" dirty="0" smtClean="0"/>
              <a:t>Data Set 1 (Large Dataset)- 100,531 papers, 50 researcher’s interest.</a:t>
            </a:r>
          </a:p>
          <a:p>
            <a:pPr marL="514350" indent="-514350">
              <a:buAutoNum type="arabicPeriod"/>
            </a:pPr>
            <a:r>
              <a:rPr lang="en-US" sz="2800" dirty="0" smtClean="0"/>
              <a:t>Data Set 2 ( Small Dataset)- 597 papers, 15 junior &amp; 13 senior researcher’s interest.</a:t>
            </a:r>
          </a:p>
          <a:p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08981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://evolutiontrainingandconsulting.com/wp-content/uploads/2013/12/87732885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3025"/>
            <a:ext cx="12192000" cy="693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entagon 2"/>
          <p:cNvSpPr/>
          <p:nvPr/>
        </p:nvSpPr>
        <p:spPr>
          <a:xfrm>
            <a:off x="-1" y="87087"/>
            <a:ext cx="9489057" cy="899886"/>
          </a:xfrm>
          <a:prstGeom prst="homePlate">
            <a:avLst/>
          </a:prstGeom>
          <a:solidFill>
            <a:srgbClr val="EF416A"/>
          </a:solidFill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45652" y="127853"/>
            <a:ext cx="569954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Structure &amp; SDLC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540502204"/>
              </p:ext>
            </p:extLst>
          </p:nvPr>
        </p:nvGraphicFramePr>
        <p:xfrm>
          <a:off x="320041" y="1394495"/>
          <a:ext cx="10747650" cy="7424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320041" y="2226636"/>
            <a:ext cx="10747650" cy="568322"/>
            <a:chOff x="0" y="0"/>
            <a:chExt cx="10468122" cy="455715"/>
          </a:xfrm>
        </p:grpSpPr>
        <p:sp>
          <p:nvSpPr>
            <p:cNvPr id="9" name="Rounded Rectangle 8"/>
            <p:cNvSpPr/>
            <p:nvPr/>
          </p:nvSpPr>
          <p:spPr>
            <a:xfrm>
              <a:off x="0" y="0"/>
              <a:ext cx="10468122" cy="455715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22246" y="22246"/>
              <a:ext cx="10423630" cy="4112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lvl="0" algn="l" defTabSz="8445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900" dirty="0"/>
                <a:t>2</a:t>
              </a:r>
              <a:r>
                <a:rPr lang="en-US" sz="1900" kern="1200" dirty="0" smtClean="0"/>
                <a:t>. SDLC Model- Mixture of Prototype and V Model</a:t>
              </a:r>
              <a:endParaRPr lang="en-IN" sz="19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81388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1137</TotalTime>
  <Words>1146</Words>
  <Application>Microsoft Office PowerPoint</Application>
  <PresentationFormat>Widescreen</PresentationFormat>
  <Paragraphs>341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Gaurav Ahuja</dc:creator>
  <cp:lastModifiedBy>Malvika Singh</cp:lastModifiedBy>
  <cp:revision>83</cp:revision>
  <dcterms:created xsi:type="dcterms:W3CDTF">2015-10-11T02:02:20Z</dcterms:created>
  <dcterms:modified xsi:type="dcterms:W3CDTF">2015-10-13T21:49:20Z</dcterms:modified>
</cp:coreProperties>
</file>

<file path=docProps/thumbnail.jpeg>
</file>